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omments/comment3.xml" ContentType="application/vnd.openxmlformats-officedocument.presentationml.comment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omments/comment4.xml" ContentType="application/vnd.openxmlformats-officedocument.presentationml.comments+xml"/>
  <Override PartName="/ppt/comments/comment5.xml" ContentType="application/vnd.openxmlformats-officedocument.presentationml.comments+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comments/comment6.xml" ContentType="application/vnd.openxmlformats-officedocument.presentationml.comments+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2"/>
  </p:sldMasterIdLst>
  <p:notesMasterIdLst>
    <p:notesMasterId r:id="rId21"/>
  </p:notesMasterIdLst>
  <p:handoutMasterIdLst>
    <p:handoutMasterId r:id="rId22"/>
  </p:handoutMasterIdLst>
  <p:sldIdLst>
    <p:sldId id="256" r:id="rId3"/>
    <p:sldId id="272" r:id="rId4"/>
    <p:sldId id="273" r:id="rId5"/>
    <p:sldId id="278" r:id="rId6"/>
    <p:sldId id="257" r:id="rId7"/>
    <p:sldId id="277" r:id="rId8"/>
    <p:sldId id="258" r:id="rId9"/>
    <p:sldId id="260" r:id="rId10"/>
    <p:sldId id="265" r:id="rId11"/>
    <p:sldId id="266" r:id="rId12"/>
    <p:sldId id="268" r:id="rId13"/>
    <p:sldId id="275" r:id="rId14"/>
    <p:sldId id="276" r:id="rId15"/>
    <p:sldId id="264" r:id="rId16"/>
    <p:sldId id="267" r:id="rId17"/>
    <p:sldId id="274" r:id="rId18"/>
    <p:sldId id="270" r:id="rId19"/>
    <p:sldId id="271" r:id="rId20"/>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Green" initials="MG" lastIdx="12" clrIdx="0">
    <p:extLst>
      <p:ext uri="{19B8F6BF-5375-455C-9EA6-DF929625EA0E}">
        <p15:presenceInfo xmlns:p15="http://schemas.microsoft.com/office/powerpoint/2012/main" userId="Michael Gre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21" autoAdjust="0"/>
    <p:restoredTop sz="94376" autoAdjust="0"/>
  </p:normalViewPr>
  <p:slideViewPr>
    <p:cSldViewPr>
      <p:cViewPr varScale="1">
        <p:scale>
          <a:sx n="110" d="100"/>
          <a:sy n="110" d="100"/>
        </p:scale>
        <p:origin x="161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Local Revenues</c:v>
          </c:tx>
          <c:spPr>
            <a:solidFill>
              <a:schemeClr val="accent1"/>
            </a:solidFill>
            <a:ln>
              <a:noFill/>
            </a:ln>
            <a:effectLst/>
          </c:spPr>
          <c:invertIfNegative val="0"/>
          <c:cat>
            <c:strRef>
              <c:f>Sheet1!$A$7:$A$11</c:f>
              <c:strCache>
                <c:ptCount val="5"/>
                <c:pt idx="0">
                  <c:v>15-16</c:v>
                </c:pt>
                <c:pt idx="1">
                  <c:v>16-17</c:v>
                </c:pt>
                <c:pt idx="2">
                  <c:v>17-18</c:v>
                </c:pt>
                <c:pt idx="3">
                  <c:v>18-19</c:v>
                </c:pt>
                <c:pt idx="4">
                  <c:v>19-20</c:v>
                </c:pt>
              </c:strCache>
            </c:strRef>
          </c:cat>
          <c:val>
            <c:numRef>
              <c:f>Sheet1!$B$7:$B$11</c:f>
              <c:numCache>
                <c:formatCode>0.0%</c:formatCode>
                <c:ptCount val="5"/>
                <c:pt idx="0">
                  <c:v>0.15766081447315422</c:v>
                </c:pt>
                <c:pt idx="1">
                  <c:v>0.15159748581723756</c:v>
                </c:pt>
                <c:pt idx="2">
                  <c:v>0.14553076860523539</c:v>
                </c:pt>
                <c:pt idx="3">
                  <c:v>0.11081580833483917</c:v>
                </c:pt>
                <c:pt idx="4">
                  <c:v>0.11694559787045881</c:v>
                </c:pt>
              </c:numCache>
            </c:numRef>
          </c:val>
          <c:extLst>
            <c:ext xmlns:c16="http://schemas.microsoft.com/office/drawing/2014/chart" uri="{C3380CC4-5D6E-409C-BE32-E72D297353CC}">
              <c16:uniqueId val="{00000000-BD27-4939-B6A6-555A23545CAF}"/>
            </c:ext>
          </c:extLst>
        </c:ser>
        <c:ser>
          <c:idx val="1"/>
          <c:order val="1"/>
          <c:tx>
            <c:v>Apportionment</c:v>
          </c:tx>
          <c:spPr>
            <a:solidFill>
              <a:schemeClr val="accent2"/>
            </a:solidFill>
            <a:ln>
              <a:noFill/>
            </a:ln>
            <a:effectLst/>
          </c:spPr>
          <c:invertIfNegative val="0"/>
          <c:cat>
            <c:strRef>
              <c:f>Sheet1!$A$7:$A$11</c:f>
              <c:strCache>
                <c:ptCount val="5"/>
                <c:pt idx="0">
                  <c:v>15-16</c:v>
                </c:pt>
                <c:pt idx="1">
                  <c:v>16-17</c:v>
                </c:pt>
                <c:pt idx="2">
                  <c:v>17-18</c:v>
                </c:pt>
                <c:pt idx="3">
                  <c:v>18-19</c:v>
                </c:pt>
                <c:pt idx="4">
                  <c:v>19-20</c:v>
                </c:pt>
              </c:strCache>
            </c:strRef>
          </c:cat>
          <c:val>
            <c:numRef>
              <c:f>Sheet1!$C$7:$C$11</c:f>
              <c:numCache>
                <c:formatCode>0.0%</c:formatCode>
                <c:ptCount val="5"/>
                <c:pt idx="0">
                  <c:v>0.52726795742149857</c:v>
                </c:pt>
                <c:pt idx="1">
                  <c:v>0.53116183030703989</c:v>
                </c:pt>
                <c:pt idx="2">
                  <c:v>0.53484444601181824</c:v>
                </c:pt>
                <c:pt idx="3">
                  <c:v>0.56402583869831735</c:v>
                </c:pt>
                <c:pt idx="4">
                  <c:v>0.54840211856407139</c:v>
                </c:pt>
              </c:numCache>
            </c:numRef>
          </c:val>
          <c:extLst>
            <c:ext xmlns:c16="http://schemas.microsoft.com/office/drawing/2014/chart" uri="{C3380CC4-5D6E-409C-BE32-E72D297353CC}">
              <c16:uniqueId val="{00000001-BD27-4939-B6A6-555A23545CAF}"/>
            </c:ext>
          </c:extLst>
        </c:ser>
        <c:ser>
          <c:idx val="2"/>
          <c:order val="2"/>
          <c:tx>
            <c:v>State Programs</c:v>
          </c:tx>
          <c:spPr>
            <a:solidFill>
              <a:schemeClr val="accent3"/>
            </a:solidFill>
            <a:ln>
              <a:noFill/>
            </a:ln>
            <a:effectLst/>
          </c:spPr>
          <c:invertIfNegative val="0"/>
          <c:cat>
            <c:strRef>
              <c:f>Sheet1!$A$7:$A$11</c:f>
              <c:strCache>
                <c:ptCount val="5"/>
                <c:pt idx="0">
                  <c:v>15-16</c:v>
                </c:pt>
                <c:pt idx="1">
                  <c:v>16-17</c:v>
                </c:pt>
                <c:pt idx="2">
                  <c:v>17-18</c:v>
                </c:pt>
                <c:pt idx="3">
                  <c:v>18-19</c:v>
                </c:pt>
                <c:pt idx="4">
                  <c:v>19-20</c:v>
                </c:pt>
              </c:strCache>
            </c:strRef>
          </c:cat>
          <c:val>
            <c:numRef>
              <c:f>Sheet1!$D$7:$D$11</c:f>
              <c:numCache>
                <c:formatCode>0.0%</c:formatCode>
                <c:ptCount val="5"/>
                <c:pt idx="0">
                  <c:v>0.21608866045656755</c:v>
                </c:pt>
                <c:pt idx="1">
                  <c:v>0.14120669407128048</c:v>
                </c:pt>
                <c:pt idx="2">
                  <c:v>0.22372216770199413</c:v>
                </c:pt>
                <c:pt idx="3">
                  <c:v>0.24042091867445639</c:v>
                </c:pt>
                <c:pt idx="4">
                  <c:v>0.25607482706587831</c:v>
                </c:pt>
              </c:numCache>
            </c:numRef>
          </c:val>
          <c:extLst>
            <c:ext xmlns:c16="http://schemas.microsoft.com/office/drawing/2014/chart" uri="{C3380CC4-5D6E-409C-BE32-E72D297353CC}">
              <c16:uniqueId val="{00000002-BD27-4939-B6A6-555A23545CAF}"/>
            </c:ext>
          </c:extLst>
        </c:ser>
        <c:ser>
          <c:idx val="3"/>
          <c:order val="3"/>
          <c:tx>
            <c:v>Federal Programs</c:v>
          </c:tx>
          <c:spPr>
            <a:solidFill>
              <a:schemeClr val="accent4"/>
            </a:solidFill>
            <a:ln>
              <a:noFill/>
            </a:ln>
            <a:effectLst/>
          </c:spPr>
          <c:invertIfNegative val="0"/>
          <c:cat>
            <c:strRef>
              <c:f>Sheet1!$A$7:$A$11</c:f>
              <c:strCache>
                <c:ptCount val="5"/>
                <c:pt idx="0">
                  <c:v>15-16</c:v>
                </c:pt>
                <c:pt idx="1">
                  <c:v>16-17</c:v>
                </c:pt>
                <c:pt idx="2">
                  <c:v>17-18</c:v>
                </c:pt>
                <c:pt idx="3">
                  <c:v>18-19</c:v>
                </c:pt>
                <c:pt idx="4">
                  <c:v>19-20</c:v>
                </c:pt>
              </c:strCache>
            </c:strRef>
          </c:cat>
          <c:val>
            <c:numRef>
              <c:f>Sheet1!$E$7:$E$11</c:f>
              <c:numCache>
                <c:formatCode>0.0%</c:formatCode>
                <c:ptCount val="5"/>
                <c:pt idx="0">
                  <c:v>7.0580810900931934E-2</c:v>
                </c:pt>
                <c:pt idx="1">
                  <c:v>7.507627952055082E-2</c:v>
                </c:pt>
                <c:pt idx="2">
                  <c:v>6.7527495109758112E-2</c:v>
                </c:pt>
                <c:pt idx="3">
                  <c:v>6.2364298585334724E-2</c:v>
                </c:pt>
                <c:pt idx="4">
                  <c:v>5.8802450865045909E-2</c:v>
                </c:pt>
              </c:numCache>
            </c:numRef>
          </c:val>
          <c:extLst>
            <c:ext xmlns:c16="http://schemas.microsoft.com/office/drawing/2014/chart" uri="{C3380CC4-5D6E-409C-BE32-E72D297353CC}">
              <c16:uniqueId val="{00000003-BD27-4939-B6A6-555A23545CAF}"/>
            </c:ext>
          </c:extLst>
        </c:ser>
        <c:ser>
          <c:idx val="4"/>
          <c:order val="4"/>
          <c:tx>
            <c:v>Other Revenues</c:v>
          </c:tx>
          <c:spPr>
            <a:solidFill>
              <a:schemeClr val="accent5"/>
            </a:solidFill>
            <a:ln>
              <a:noFill/>
            </a:ln>
            <a:effectLst/>
          </c:spPr>
          <c:invertIfNegative val="0"/>
          <c:cat>
            <c:strRef>
              <c:f>Sheet1!$A$7:$A$11</c:f>
              <c:strCache>
                <c:ptCount val="5"/>
                <c:pt idx="0">
                  <c:v>15-16</c:v>
                </c:pt>
                <c:pt idx="1">
                  <c:v>16-17</c:v>
                </c:pt>
                <c:pt idx="2">
                  <c:v>17-18</c:v>
                </c:pt>
                <c:pt idx="3">
                  <c:v>18-19</c:v>
                </c:pt>
                <c:pt idx="4">
                  <c:v>19-20</c:v>
                </c:pt>
              </c:strCache>
            </c:strRef>
          </c:cat>
          <c:val>
            <c:numRef>
              <c:f>Sheet1!$F$7:$F$11</c:f>
              <c:numCache>
                <c:formatCode>0.0%</c:formatCode>
                <c:ptCount val="5"/>
                <c:pt idx="0">
                  <c:v>2.8401756747847683E-2</c:v>
                </c:pt>
                <c:pt idx="1">
                  <c:v>0.10095771028389124</c:v>
                </c:pt>
                <c:pt idx="2">
                  <c:v>2.8375122571194126E-2</c:v>
                </c:pt>
                <c:pt idx="3">
                  <c:v>2.237313570705236E-2</c:v>
                </c:pt>
                <c:pt idx="4">
                  <c:v>1.9775005634545567E-2</c:v>
                </c:pt>
              </c:numCache>
            </c:numRef>
          </c:val>
          <c:extLst>
            <c:ext xmlns:c16="http://schemas.microsoft.com/office/drawing/2014/chart" uri="{C3380CC4-5D6E-409C-BE32-E72D297353CC}">
              <c16:uniqueId val="{00000004-BD27-4939-B6A6-555A23545CAF}"/>
            </c:ext>
          </c:extLst>
        </c:ser>
        <c:dLbls>
          <c:showLegendKey val="0"/>
          <c:showVal val="0"/>
          <c:showCatName val="0"/>
          <c:showSerName val="0"/>
          <c:showPercent val="0"/>
          <c:showBubbleSize val="0"/>
        </c:dLbls>
        <c:gapWidth val="267"/>
        <c:overlap val="-43"/>
        <c:axId val="410352264"/>
        <c:axId val="410352656"/>
      </c:barChart>
      <c:catAx>
        <c:axId val="41035226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410352656"/>
        <c:crosses val="autoZero"/>
        <c:auto val="1"/>
        <c:lblAlgn val="ctr"/>
        <c:lblOffset val="100"/>
        <c:noMultiLvlLbl val="0"/>
      </c:catAx>
      <c:valAx>
        <c:axId val="410352656"/>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410352264"/>
        <c:crosses val="autoZero"/>
        <c:crossBetween val="between"/>
      </c:val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1064" b="0" i="0" u="none" strike="noStrike" kern="1200" baseline="0">
                <a:solidFill>
                  <a:schemeClr val="dk1">
                    <a:lumMod val="65000"/>
                    <a:lumOff val="35000"/>
                  </a:schemeClr>
                </a:solidFill>
                <a:latin typeface="+mn-lt"/>
                <a:ea typeface="+mn-ea"/>
                <a:cs typeface="+mn-cs"/>
              </a:defRPr>
            </a:pPr>
            <a:endParaRPr lang="en-US"/>
          </a:p>
        </c:txPr>
      </c:dTable>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GF Expend and % of Total</a:t>
            </a:r>
          </a:p>
        </c:rich>
      </c:tx>
      <c:layout>
        <c:manualLayout>
          <c:xMode val="edge"/>
          <c:yMode val="edge"/>
          <c:x val="0.28944697917433215"/>
          <c:y val="0"/>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99F-4200-961F-258572DEAEAA}"/>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99F-4200-961F-258572DEAEAA}"/>
              </c:ext>
            </c:extLst>
          </c:dPt>
          <c:dPt>
            <c:idx val="2"/>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B99F-4200-961F-258572DEAEAA}"/>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B99F-4200-961F-258572DEAEAA}"/>
              </c:ext>
            </c:extLst>
          </c:dPt>
          <c:dPt>
            <c:idx val="4"/>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B99F-4200-961F-258572DEAEAA}"/>
              </c:ext>
            </c:extLst>
          </c:dPt>
          <c:dPt>
            <c:idx val="5"/>
            <c:bubble3D val="0"/>
            <c:spPr>
              <a:solidFill>
                <a:schemeClr val="accent5">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B99F-4200-961F-258572DEAEAA}"/>
              </c:ext>
            </c:extLst>
          </c:dPt>
          <c:dPt>
            <c:idx val="6"/>
            <c:bubble3D val="0"/>
            <c:spPr>
              <a:solidFill>
                <a:schemeClr val="accent1">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B99F-4200-961F-258572DEAEAA}"/>
              </c:ext>
            </c:extLst>
          </c:dPt>
          <c:dPt>
            <c:idx val="7"/>
            <c:bubble3D val="0"/>
            <c:spPr>
              <a:solidFill>
                <a:schemeClr val="accent3">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B99F-4200-961F-258572DEAEAA}"/>
              </c:ext>
            </c:extLst>
          </c:dPt>
          <c:dLbls>
            <c:dLbl>
              <c:idx val="0"/>
              <c:layout>
                <c:manualLayout>
                  <c:x val="8.4112149532710276E-2"/>
                  <c:y val="9.3220338983050821E-2"/>
                </c:manualLayout>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A32FDB5E-1AA0-4668-81CA-F190A54A0187}" type="CELLRANGE">
                      <a:rPr lang="en-US" baseline="0" dirty="0"/>
                      <a:pPr>
                        <a:defRPr/>
                      </a:pPr>
                      <a:t>[CELLRANGE]</a:t>
                    </a:fld>
                    <a:r>
                      <a:rPr lang="en-US" baseline="0" dirty="0"/>
                      <a:t>
</a:t>
                    </a:r>
                    <a:fld id="{A011D037-34DF-4BF6-A769-6841B2275CB6}" type="CATEGORYNAME">
                      <a:rPr lang="en-US" baseline="0" dirty="0"/>
                      <a:pPr>
                        <a:defRPr/>
                      </a:pPr>
                      <a:t>[CATEGORY NAME]</a:t>
                    </a:fld>
                    <a:r>
                      <a:rPr lang="en-US" baseline="0" dirty="0"/>
                      <a:t>
</a:t>
                    </a:r>
                    <a:fld id="{FD8EFB71-47B9-4A6D-ACA9-67EFDAE0D1FE}" type="PERCENTAGE">
                      <a:rPr lang="en-US" baseline="0" dirty="0"/>
                      <a:pPr>
                        <a:defRPr/>
                      </a:pPr>
                      <a:t>[PERCENTAGE]</a:t>
                    </a:fld>
                    <a:endParaRPr lang="en-US" baseline="0" dirty="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dlblFieldTable/>
                  <c15:showDataLabelsRange val="1"/>
                </c:ext>
                <c:ext xmlns:c16="http://schemas.microsoft.com/office/drawing/2014/chart" uri="{C3380CC4-5D6E-409C-BE32-E72D297353CC}">
                  <c16:uniqueId val="{00000001-B99F-4200-961F-258572DEAEAA}"/>
                </c:ext>
              </c:extLst>
            </c:dLbl>
            <c:dLbl>
              <c:idx val="1"/>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5C483E03-A704-4204-8A21-2223FCCCC8EC}" type="CELLRANGE">
                      <a:rPr lang="en-US"/>
                      <a:pPr>
                        <a:defRPr/>
                      </a:pPr>
                      <a:t>[CELLRANGE]</a:t>
                    </a:fld>
                    <a:r>
                      <a:rPr lang="en-US" baseline="0"/>
                      <a:t>
</a:t>
                    </a:r>
                    <a:fld id="{24422719-A5DA-4DF3-BB17-82C64A5CB96B}" type="CATEGORYNAME">
                      <a:rPr lang="en-US" baseline="0"/>
                      <a:pPr>
                        <a:defRPr/>
                      </a:pPr>
                      <a:t>[CATEGORY NAME]</a:t>
                    </a:fld>
                    <a:r>
                      <a:rPr lang="en-US" baseline="0"/>
                      <a:t>
</a:t>
                    </a:r>
                    <a:fld id="{1202FE59-CEE5-4628-AAB3-A97BA27E8C5A}" type="PERCENTAGE">
                      <a:rPr lang="en-US" baseline="0"/>
                      <a:pPr>
                        <a:defRPr/>
                      </a:pPr>
                      <a:t>[PERCENTAGE]</a:t>
                    </a:fld>
                    <a:endParaRPr lang="en-US" baseline="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dlblFieldTable/>
                  <c15:xForSave val="1"/>
                  <c15:showDataLabelsRange val="1"/>
                </c:ext>
                <c:ext xmlns:c16="http://schemas.microsoft.com/office/drawing/2014/chart" uri="{C3380CC4-5D6E-409C-BE32-E72D297353CC}">
                  <c16:uniqueId val="{00000003-B99F-4200-961F-258572DEAEAA}"/>
                </c:ext>
              </c:extLst>
            </c:dLbl>
            <c:dLbl>
              <c:idx val="2"/>
              <c:layout>
                <c:manualLayout>
                  <c:x val="-4.6728971962616897E-3"/>
                  <c:y val="5.3672316384180789E-2"/>
                </c:manualLayout>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5A0C2BE0-5FCF-4CE7-AF7F-F6CEFCB363C5}" type="CELLRANGE">
                      <a:rPr lang="en-US" baseline="0"/>
                      <a:pPr>
                        <a:defRPr/>
                      </a:pPr>
                      <a:t>[CELLRANGE]</a:t>
                    </a:fld>
                    <a:r>
                      <a:rPr lang="en-US" baseline="0"/>
                      <a:t>
</a:t>
                    </a:r>
                    <a:fld id="{00A3DDE9-8A74-4193-9F7C-F69007C41218}" type="CATEGORYNAME">
                      <a:rPr lang="en-US" baseline="0"/>
                      <a:pPr>
                        <a:defRPr/>
                      </a:pPr>
                      <a:t>[CATEGORY NAME]</a:t>
                    </a:fld>
                    <a:r>
                      <a:rPr lang="en-US" baseline="0"/>
                      <a:t>
</a:t>
                    </a:r>
                    <a:fld id="{79A6E816-160D-4AAF-8315-A3B7502BE4EC}" type="PERCENTAGE">
                      <a:rPr lang="en-US" baseline="0"/>
                      <a:pPr>
                        <a:defRPr/>
                      </a:pPr>
                      <a:t>[PERCENTAGE]</a:t>
                    </a:fld>
                    <a:endParaRPr lang="en-US" baseline="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dlblFieldTable/>
                  <c15:showDataLabelsRange val="1"/>
                </c:ext>
                <c:ext xmlns:c16="http://schemas.microsoft.com/office/drawing/2014/chart" uri="{C3380CC4-5D6E-409C-BE32-E72D297353CC}">
                  <c16:uniqueId val="{00000005-B99F-4200-961F-258572DEAEAA}"/>
                </c:ext>
              </c:extLst>
            </c:dLbl>
            <c:dLbl>
              <c:idx val="3"/>
              <c:layout>
                <c:manualLayout>
                  <c:x val="-2.336448598130841E-2"/>
                  <c:y val="5.6497175141242938E-2"/>
                </c:manualLayout>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4E705319-017E-4ADA-92CA-8AD78F3382CD}" type="CELLRANGE">
                      <a:rPr lang="en-US" baseline="0"/>
                      <a:pPr>
                        <a:defRPr/>
                      </a:pPr>
                      <a:t>[CELLRANGE]</a:t>
                    </a:fld>
                    <a:r>
                      <a:rPr lang="en-US" baseline="0"/>
                      <a:t>
</a:t>
                    </a:r>
                    <a:fld id="{9A9786A2-B24B-4B80-8920-66017C73E796}" type="CATEGORYNAME">
                      <a:rPr lang="en-US" baseline="0"/>
                      <a:pPr>
                        <a:defRPr/>
                      </a:pPr>
                      <a:t>[CATEGORY NAME]</a:t>
                    </a:fld>
                    <a:r>
                      <a:rPr lang="en-US" baseline="0"/>
                      <a:t>
</a:t>
                    </a:r>
                    <a:fld id="{FE42B8DB-A4E6-41A2-A7CC-A65F16106D1D}" type="PERCENTAGE">
                      <a:rPr lang="en-US" baseline="0"/>
                      <a:pPr>
                        <a:defRPr/>
                      </a:pPr>
                      <a:t>[PERCENTAGE]</a:t>
                    </a:fld>
                    <a:endParaRPr lang="en-US" baseline="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dlblFieldTable/>
                  <c15:showDataLabelsRange val="1"/>
                </c:ext>
                <c:ext xmlns:c16="http://schemas.microsoft.com/office/drawing/2014/chart" uri="{C3380CC4-5D6E-409C-BE32-E72D297353CC}">
                  <c16:uniqueId val="{00000007-B99F-4200-961F-258572DEAEAA}"/>
                </c:ext>
              </c:extLst>
            </c:dLbl>
            <c:dLbl>
              <c:idx val="4"/>
              <c:layout>
                <c:manualLayout>
                  <c:x val="-1.4018691588785076E-2"/>
                  <c:y val="3.1073446327683617E-2"/>
                </c:manualLayout>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98F18526-1337-4666-B8E4-2FA0F287FE54}" type="CELLRANGE">
                      <a:rPr lang="en-US" baseline="0"/>
                      <a:pPr>
                        <a:defRPr/>
                      </a:pPr>
                      <a:t>[CELLRANGE]</a:t>
                    </a:fld>
                    <a:r>
                      <a:rPr lang="en-US" baseline="0"/>
                      <a:t>
</a:t>
                    </a:r>
                    <a:fld id="{879B7139-F230-4B95-A548-764EE89B90DA}" type="CATEGORYNAME">
                      <a:rPr lang="en-US" baseline="0"/>
                      <a:pPr>
                        <a:defRPr/>
                      </a:pPr>
                      <a:t>[CATEGORY NAME]</a:t>
                    </a:fld>
                    <a:r>
                      <a:rPr lang="en-US" baseline="0"/>
                      <a:t>
</a:t>
                    </a:r>
                    <a:fld id="{20E05BA1-6030-413C-A591-FECF8CB832EA}" type="PERCENTAGE">
                      <a:rPr lang="en-US" baseline="0"/>
                      <a:pPr>
                        <a:defRPr/>
                      </a:pPr>
                      <a:t>[PERCENTAGE]</a:t>
                    </a:fld>
                    <a:endParaRPr lang="en-US" baseline="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dlblFieldTable/>
                  <c15:showDataLabelsRange val="1"/>
                </c:ext>
                <c:ext xmlns:c16="http://schemas.microsoft.com/office/drawing/2014/chart" uri="{C3380CC4-5D6E-409C-BE32-E72D297353CC}">
                  <c16:uniqueId val="{00000009-B99F-4200-961F-258572DEAEAA}"/>
                </c:ext>
              </c:extLst>
            </c:dLbl>
            <c:dLbl>
              <c:idx val="5"/>
              <c:tx>
                <c:rich>
                  <a:bodyPr/>
                  <a:lstStyle/>
                  <a:p>
                    <a:fld id="{37A917E8-BE14-4873-ADD4-D3A9F5898D7E}" type="CATEGORYNAME">
                      <a:rPr lang="en-US"/>
                      <a:pPr/>
                      <a:t>[CATEGORY NAME]</a:t>
                    </a:fld>
                    <a:r>
                      <a:rPr lang="en-US" baseline="0"/>
                      <a:t>
</a:t>
                    </a:r>
                    <a:fld id="{6AB50D18-B3B1-4B2B-97B2-E570C9D82305}" type="PERCENTAGE">
                      <a:rPr lang="en-US" baseline="0"/>
                      <a:pPr/>
                      <a:t>[PERCENTAGE]</a:t>
                    </a:fld>
                    <a:endParaRPr lang="en-US" baseline="0"/>
                  </a:p>
                </c:rich>
              </c:tx>
              <c:dLblPos val="outEnd"/>
              <c:showLegendKey val="0"/>
              <c:showVal val="0"/>
              <c:showCatName val="1"/>
              <c:showSerName val="0"/>
              <c:showPercent val="1"/>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B99F-4200-961F-258572DEAEAA}"/>
                </c:ext>
              </c:extLst>
            </c:dLbl>
            <c:dLbl>
              <c:idx val="6"/>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354DD72D-9528-40AD-8B5F-558D551B35F3}" type="CATEGORYNAME">
                      <a:rPr lang="en-US"/>
                      <a:pPr>
                        <a:defRPr/>
                      </a:pPr>
                      <a:t>[CATEGORY NAME]</a:t>
                    </a:fld>
                    <a:r>
                      <a:rPr lang="en-US" baseline="0"/>
                      <a:t>
</a:t>
                    </a:r>
                    <a:fld id="{E3FB2F19-D7EF-4B69-BC10-320C3C8B0B3F}" type="PERCENTAGE">
                      <a:rPr lang="en-US" baseline="0"/>
                      <a:pPr>
                        <a:defRPr/>
                      </a:pPr>
                      <a:t>[PERCENTAGE]</a:t>
                    </a:fld>
                    <a:endParaRPr lang="en-US" baseline="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dlblFieldTable/>
                  <c15:xForSave val="1"/>
                  <c15:showDataLabelsRange val="1"/>
                </c:ext>
                <c:ext xmlns:c16="http://schemas.microsoft.com/office/drawing/2014/chart" uri="{C3380CC4-5D6E-409C-BE32-E72D297353CC}">
                  <c16:uniqueId val="{0000000D-B99F-4200-961F-258572DEAEAA}"/>
                </c:ext>
              </c:extLst>
            </c:dLbl>
            <c:dLbl>
              <c:idx val="7"/>
              <c:layout>
                <c:manualLayout>
                  <c:x val="0.16043613707165114"/>
                  <c:y val="2.5423728813559324E-2"/>
                </c:manualLayout>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425239A0-D541-4D81-AFDF-7AC25BFCA610}" type="CATEGORYNAME">
                      <a:rPr lang="en-US" baseline="0"/>
                      <a:pPr>
                        <a:defRPr/>
                      </a:pPr>
                      <a:t>[CATEGORY NAME]</a:t>
                    </a:fld>
                    <a:r>
                      <a:rPr lang="en-US" baseline="0"/>
                      <a:t>
</a:t>
                    </a:r>
                    <a:fld id="{107825DB-EBA7-4B59-BCF6-413AD805AE16}" type="PERCENTAGE">
                      <a:rPr lang="en-US" baseline="0"/>
                      <a:pPr>
                        <a:defRPr/>
                      </a:pPr>
                      <a:t>[PERCENTAGE]</a:t>
                    </a:fld>
                    <a:endParaRPr lang="en-US" baseline="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dlblFieldTable/>
                  <c15:showDataLabelsRange val="1"/>
                </c:ext>
                <c:ext xmlns:c16="http://schemas.microsoft.com/office/drawing/2014/chart" uri="{C3380CC4-5D6E-409C-BE32-E72D297353CC}">
                  <c16:uniqueId val="{0000000F-B99F-4200-961F-258572DEAEAA}"/>
                </c:ext>
              </c:extLst>
            </c:dLbl>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showDataLabelsRange val="1"/>
              </c:ext>
            </c:extLst>
          </c:dLbls>
          <c:cat>
            <c:strRef>
              <c:f>Sheet1!$A$1:$H$1</c:f>
              <c:strCache>
                <c:ptCount val="8"/>
                <c:pt idx="0">
                  <c:v>Certificated Salaries</c:v>
                </c:pt>
                <c:pt idx="1">
                  <c:v>Classified Salaries</c:v>
                </c:pt>
                <c:pt idx="2">
                  <c:v>Benefits</c:v>
                </c:pt>
                <c:pt idx="3">
                  <c:v>Supplies</c:v>
                </c:pt>
                <c:pt idx="4">
                  <c:v>Services</c:v>
                </c:pt>
                <c:pt idx="5">
                  <c:v>Travel</c:v>
                </c:pt>
                <c:pt idx="6">
                  <c:v>Capital</c:v>
                </c:pt>
                <c:pt idx="7">
                  <c:v>Transfer</c:v>
                </c:pt>
              </c:strCache>
            </c:strRef>
          </c:cat>
          <c:val>
            <c:numRef>
              <c:f>Sheet1!$A$2:$H$2</c:f>
              <c:numCache>
                <c:formatCode>_("$"* #,##0_);_("$"* \(#,##0\);_("$"* "-"??_);_(@_)</c:formatCode>
                <c:ptCount val="8"/>
                <c:pt idx="0">
                  <c:v>13254341</c:v>
                </c:pt>
                <c:pt idx="1">
                  <c:v>9428009</c:v>
                </c:pt>
                <c:pt idx="2">
                  <c:v>10246546</c:v>
                </c:pt>
                <c:pt idx="3">
                  <c:v>2261124</c:v>
                </c:pt>
                <c:pt idx="4">
                  <c:v>4852788</c:v>
                </c:pt>
                <c:pt idx="5">
                  <c:v>71400</c:v>
                </c:pt>
                <c:pt idx="6">
                  <c:v>0</c:v>
                </c:pt>
                <c:pt idx="7">
                  <c:v>142238</c:v>
                </c:pt>
              </c:numCache>
            </c:numRef>
          </c:val>
          <c:extLst>
            <c:ext xmlns:c15="http://schemas.microsoft.com/office/drawing/2012/chart" uri="{02D57815-91ED-43cb-92C2-25804820EDAC}">
              <c15:datalabelsRange>
                <c15:f>Sheet1!$A$2:$E$2</c15:f>
                <c15:dlblRangeCache>
                  <c:ptCount val="5"/>
                  <c:pt idx="0">
                    <c:v> $13,254,341 </c:v>
                  </c:pt>
                  <c:pt idx="1">
                    <c:v> $9,428,009 </c:v>
                  </c:pt>
                  <c:pt idx="2">
                    <c:v> $10,246,546 </c:v>
                  </c:pt>
                  <c:pt idx="3">
                    <c:v> $2,261,124 </c:v>
                  </c:pt>
                  <c:pt idx="4">
                    <c:v> $4,852,788 </c:v>
                  </c:pt>
                </c15:dlblRangeCache>
              </c15:datalabelsRange>
            </c:ext>
            <c:ext xmlns:c16="http://schemas.microsoft.com/office/drawing/2014/chart" uri="{C3380CC4-5D6E-409C-BE32-E72D297353CC}">
              <c16:uniqueId val="{00000010-B99F-4200-961F-258572DEAEAA}"/>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2-B99F-4200-961F-258572DEAEAA}"/>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4-B99F-4200-961F-258572DEAEAA}"/>
              </c:ext>
            </c:extLst>
          </c:dPt>
          <c:dPt>
            <c:idx val="2"/>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6-B99F-4200-961F-258572DEAEAA}"/>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8-B99F-4200-961F-258572DEAEAA}"/>
              </c:ext>
            </c:extLst>
          </c:dPt>
          <c:dPt>
            <c:idx val="4"/>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A-B99F-4200-961F-258572DEAEAA}"/>
              </c:ext>
            </c:extLst>
          </c:dPt>
          <c:dPt>
            <c:idx val="5"/>
            <c:bubble3D val="0"/>
            <c:spPr>
              <a:solidFill>
                <a:schemeClr val="accent5">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C-B99F-4200-961F-258572DEAEAA}"/>
              </c:ext>
            </c:extLst>
          </c:dPt>
          <c:dPt>
            <c:idx val="6"/>
            <c:bubble3D val="0"/>
            <c:spPr>
              <a:solidFill>
                <a:schemeClr val="accent1">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E-B99F-4200-961F-258572DEAEAA}"/>
              </c:ext>
            </c:extLst>
          </c:dPt>
          <c:dPt>
            <c:idx val="7"/>
            <c:bubble3D val="0"/>
            <c:spPr>
              <a:solidFill>
                <a:schemeClr val="accent3">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0-B99F-4200-961F-258572DEAEAA}"/>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Sheet1!$A$1:$H$1</c:f>
              <c:strCache>
                <c:ptCount val="8"/>
                <c:pt idx="0">
                  <c:v>Certificated Salaries</c:v>
                </c:pt>
                <c:pt idx="1">
                  <c:v>Classified Salaries</c:v>
                </c:pt>
                <c:pt idx="2">
                  <c:v>Benefits</c:v>
                </c:pt>
                <c:pt idx="3">
                  <c:v>Supplies</c:v>
                </c:pt>
                <c:pt idx="4">
                  <c:v>Services</c:v>
                </c:pt>
                <c:pt idx="5">
                  <c:v>Travel</c:v>
                </c:pt>
                <c:pt idx="6">
                  <c:v>Capital</c:v>
                </c:pt>
                <c:pt idx="7">
                  <c:v>Transfer</c:v>
                </c:pt>
              </c:strCache>
            </c:strRef>
          </c:cat>
          <c:val>
            <c:numRef>
              <c:f>Sheet1!$A$3:$H$3</c:f>
              <c:numCache>
                <c:formatCode>0.00%</c:formatCode>
                <c:ptCount val="8"/>
                <c:pt idx="0">
                  <c:v>0.32924766880812084</c:v>
                </c:pt>
                <c:pt idx="1">
                  <c:v>0.23419874173691338</c:v>
                </c:pt>
                <c:pt idx="2">
                  <c:v>0.25453180839659817</c:v>
                </c:pt>
                <c:pt idx="3">
                  <c:v>5.6167998536184739E-2</c:v>
                </c:pt>
                <c:pt idx="4">
                  <c:v>0.12054685602400173</c:v>
                </c:pt>
                <c:pt idx="5">
                  <c:v>1.773628998446609E-3</c:v>
                </c:pt>
                <c:pt idx="6">
                  <c:v>0</c:v>
                </c:pt>
                <c:pt idx="7">
                  <c:v>3.5332974997345766E-3</c:v>
                </c:pt>
              </c:numCache>
            </c:numRef>
          </c:val>
          <c:extLst>
            <c:ext xmlns:c16="http://schemas.microsoft.com/office/drawing/2014/chart" uri="{C3380CC4-5D6E-409C-BE32-E72D297353CC}">
              <c16:uniqueId val="{00000021-B99F-4200-961F-258572DEAEAA}"/>
            </c:ext>
          </c:extLst>
        </c:ser>
        <c:dLbls>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72868055044521296"/>
          <c:y val="0.52603363138929671"/>
          <c:w val="0.26197365516226362"/>
          <c:h val="0.2528904755549624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Certificated Salaries</c:v>
          </c:tx>
          <c:spPr>
            <a:solidFill>
              <a:schemeClr val="accent1"/>
            </a:solidFill>
            <a:ln>
              <a:noFill/>
            </a:ln>
            <a:effectLst/>
          </c:spPr>
          <c:invertIfNegative val="0"/>
          <c:cat>
            <c:strRef>
              <c:f>Sheet1!$A$7:$A$11</c:f>
              <c:strCache>
                <c:ptCount val="5"/>
                <c:pt idx="0">
                  <c:v>15-16</c:v>
                </c:pt>
                <c:pt idx="1">
                  <c:v>16-17</c:v>
                </c:pt>
                <c:pt idx="2">
                  <c:v>17-18</c:v>
                </c:pt>
                <c:pt idx="3">
                  <c:v>18-19</c:v>
                </c:pt>
                <c:pt idx="4">
                  <c:v>19-20</c:v>
                </c:pt>
              </c:strCache>
            </c:strRef>
          </c:cat>
          <c:val>
            <c:numRef>
              <c:f>Sheet1!$B$7:$B$11</c:f>
              <c:numCache>
                <c:formatCode>0.0%</c:formatCode>
                <c:ptCount val="5"/>
                <c:pt idx="0">
                  <c:v>0.34306633605967651</c:v>
                </c:pt>
                <c:pt idx="1">
                  <c:v>0.34898780349085579</c:v>
                </c:pt>
                <c:pt idx="2">
                  <c:v>0.32930784369494787</c:v>
                </c:pt>
                <c:pt idx="3">
                  <c:v>0.32840118659447975</c:v>
                </c:pt>
                <c:pt idx="4">
                  <c:v>0.32924766880812084</c:v>
                </c:pt>
              </c:numCache>
            </c:numRef>
          </c:val>
          <c:extLst>
            <c:ext xmlns:c16="http://schemas.microsoft.com/office/drawing/2014/chart" uri="{C3380CC4-5D6E-409C-BE32-E72D297353CC}">
              <c16:uniqueId val="{00000000-05DD-451F-8901-86CFBB7E6A42}"/>
            </c:ext>
          </c:extLst>
        </c:ser>
        <c:ser>
          <c:idx val="1"/>
          <c:order val="1"/>
          <c:tx>
            <c:v>Classified Salaries</c:v>
          </c:tx>
          <c:spPr>
            <a:solidFill>
              <a:schemeClr val="accent2"/>
            </a:solidFill>
            <a:ln>
              <a:noFill/>
            </a:ln>
            <a:effectLst/>
          </c:spPr>
          <c:invertIfNegative val="0"/>
          <c:cat>
            <c:strRef>
              <c:f>Sheet1!$A$7:$A$11</c:f>
              <c:strCache>
                <c:ptCount val="5"/>
                <c:pt idx="0">
                  <c:v>15-16</c:v>
                </c:pt>
                <c:pt idx="1">
                  <c:v>16-17</c:v>
                </c:pt>
                <c:pt idx="2">
                  <c:v>17-18</c:v>
                </c:pt>
                <c:pt idx="3">
                  <c:v>18-19</c:v>
                </c:pt>
                <c:pt idx="4">
                  <c:v>19-20</c:v>
                </c:pt>
              </c:strCache>
            </c:strRef>
          </c:cat>
          <c:val>
            <c:numRef>
              <c:f>Sheet1!$C$7:$C$11</c:f>
              <c:numCache>
                <c:formatCode>0.0%</c:formatCode>
                <c:ptCount val="5"/>
                <c:pt idx="0">
                  <c:v>0.2213814291500194</c:v>
                </c:pt>
                <c:pt idx="1">
                  <c:v>0.21811241010604013</c:v>
                </c:pt>
                <c:pt idx="2">
                  <c:v>0.22575869820920585</c:v>
                </c:pt>
                <c:pt idx="3">
                  <c:v>0.23069020820147687</c:v>
                </c:pt>
                <c:pt idx="4">
                  <c:v>0.23419874173691338</c:v>
                </c:pt>
              </c:numCache>
            </c:numRef>
          </c:val>
          <c:extLst>
            <c:ext xmlns:c16="http://schemas.microsoft.com/office/drawing/2014/chart" uri="{C3380CC4-5D6E-409C-BE32-E72D297353CC}">
              <c16:uniqueId val="{00000001-05DD-451F-8901-86CFBB7E6A42}"/>
            </c:ext>
          </c:extLst>
        </c:ser>
        <c:ser>
          <c:idx val="2"/>
          <c:order val="2"/>
          <c:tx>
            <c:v>Benefits</c:v>
          </c:tx>
          <c:spPr>
            <a:solidFill>
              <a:schemeClr val="accent3"/>
            </a:solidFill>
            <a:ln>
              <a:noFill/>
            </a:ln>
            <a:effectLst/>
          </c:spPr>
          <c:invertIfNegative val="0"/>
          <c:cat>
            <c:strRef>
              <c:f>Sheet1!$A$7:$A$11</c:f>
              <c:strCache>
                <c:ptCount val="5"/>
                <c:pt idx="0">
                  <c:v>15-16</c:v>
                </c:pt>
                <c:pt idx="1">
                  <c:v>16-17</c:v>
                </c:pt>
                <c:pt idx="2">
                  <c:v>17-18</c:v>
                </c:pt>
                <c:pt idx="3">
                  <c:v>18-19</c:v>
                </c:pt>
                <c:pt idx="4">
                  <c:v>19-20</c:v>
                </c:pt>
              </c:strCache>
            </c:strRef>
          </c:cat>
          <c:val>
            <c:numRef>
              <c:f>Sheet1!$D$7:$D$11</c:f>
              <c:numCache>
                <c:formatCode>0.0%</c:formatCode>
                <c:ptCount val="5"/>
                <c:pt idx="0">
                  <c:v>0.25503026196647499</c:v>
                </c:pt>
                <c:pt idx="1">
                  <c:v>0.25233634559724977</c:v>
                </c:pt>
                <c:pt idx="2">
                  <c:v>0.25760012386809972</c:v>
                </c:pt>
                <c:pt idx="3">
                  <c:v>0.25789091207792864</c:v>
                </c:pt>
                <c:pt idx="4">
                  <c:v>0.25453180839659817</c:v>
                </c:pt>
              </c:numCache>
            </c:numRef>
          </c:val>
          <c:extLst>
            <c:ext xmlns:c16="http://schemas.microsoft.com/office/drawing/2014/chart" uri="{C3380CC4-5D6E-409C-BE32-E72D297353CC}">
              <c16:uniqueId val="{00000002-05DD-451F-8901-86CFBB7E6A42}"/>
            </c:ext>
          </c:extLst>
        </c:ser>
        <c:ser>
          <c:idx val="3"/>
          <c:order val="3"/>
          <c:tx>
            <c:v>Supplies</c:v>
          </c:tx>
          <c:spPr>
            <a:solidFill>
              <a:schemeClr val="accent4"/>
            </a:solidFill>
            <a:ln>
              <a:noFill/>
            </a:ln>
            <a:effectLst/>
          </c:spPr>
          <c:invertIfNegative val="0"/>
          <c:cat>
            <c:strRef>
              <c:f>Sheet1!$A$7:$A$11</c:f>
              <c:strCache>
                <c:ptCount val="5"/>
                <c:pt idx="0">
                  <c:v>15-16</c:v>
                </c:pt>
                <c:pt idx="1">
                  <c:v>16-17</c:v>
                </c:pt>
                <c:pt idx="2">
                  <c:v>17-18</c:v>
                </c:pt>
                <c:pt idx="3">
                  <c:v>18-19</c:v>
                </c:pt>
                <c:pt idx="4">
                  <c:v>19-20</c:v>
                </c:pt>
              </c:strCache>
            </c:strRef>
          </c:cat>
          <c:val>
            <c:numRef>
              <c:f>Sheet1!$E$7:$E$11</c:f>
              <c:numCache>
                <c:formatCode>0.0%</c:formatCode>
                <c:ptCount val="5"/>
                <c:pt idx="0">
                  <c:v>5.8952809782238547E-2</c:v>
                </c:pt>
                <c:pt idx="1">
                  <c:v>5.401148451949124E-2</c:v>
                </c:pt>
                <c:pt idx="2">
                  <c:v>5.3933879364472248E-2</c:v>
                </c:pt>
                <c:pt idx="3">
                  <c:v>5.1918655729193561E-2</c:v>
                </c:pt>
                <c:pt idx="4">
                  <c:v>5.6167998536184739E-2</c:v>
                </c:pt>
              </c:numCache>
            </c:numRef>
          </c:val>
          <c:extLst>
            <c:ext xmlns:c16="http://schemas.microsoft.com/office/drawing/2014/chart" uri="{C3380CC4-5D6E-409C-BE32-E72D297353CC}">
              <c16:uniqueId val="{00000003-05DD-451F-8901-86CFBB7E6A42}"/>
            </c:ext>
          </c:extLst>
        </c:ser>
        <c:ser>
          <c:idx val="4"/>
          <c:order val="4"/>
          <c:tx>
            <c:v>Services</c:v>
          </c:tx>
          <c:spPr>
            <a:solidFill>
              <a:schemeClr val="accent5"/>
            </a:solidFill>
            <a:ln>
              <a:noFill/>
            </a:ln>
            <a:effectLst/>
          </c:spPr>
          <c:invertIfNegative val="0"/>
          <c:cat>
            <c:strRef>
              <c:f>Sheet1!$A$7:$A$11</c:f>
              <c:strCache>
                <c:ptCount val="5"/>
                <c:pt idx="0">
                  <c:v>15-16</c:v>
                </c:pt>
                <c:pt idx="1">
                  <c:v>16-17</c:v>
                </c:pt>
                <c:pt idx="2">
                  <c:v>17-18</c:v>
                </c:pt>
                <c:pt idx="3">
                  <c:v>18-19</c:v>
                </c:pt>
                <c:pt idx="4">
                  <c:v>19-20</c:v>
                </c:pt>
              </c:strCache>
            </c:strRef>
          </c:cat>
          <c:val>
            <c:numRef>
              <c:f>Sheet1!$F$7:$F$11</c:f>
              <c:numCache>
                <c:formatCode>0.0%</c:formatCode>
                <c:ptCount val="5"/>
                <c:pt idx="0">
                  <c:v>0.11896969320391368</c:v>
                </c:pt>
                <c:pt idx="1">
                  <c:v>0.12411349704882395</c:v>
                </c:pt>
                <c:pt idx="2">
                  <c:v>0.12553634301755182</c:v>
                </c:pt>
                <c:pt idx="3">
                  <c:v>0.12363420907440624</c:v>
                </c:pt>
                <c:pt idx="4">
                  <c:v>0.12054685602400173</c:v>
                </c:pt>
              </c:numCache>
            </c:numRef>
          </c:val>
          <c:extLst>
            <c:ext xmlns:c16="http://schemas.microsoft.com/office/drawing/2014/chart" uri="{C3380CC4-5D6E-409C-BE32-E72D297353CC}">
              <c16:uniqueId val="{00000004-05DD-451F-8901-86CFBB7E6A42}"/>
            </c:ext>
          </c:extLst>
        </c:ser>
        <c:ser>
          <c:idx val="5"/>
          <c:order val="5"/>
          <c:tx>
            <c:v>Travel</c:v>
          </c:tx>
          <c:spPr>
            <a:solidFill>
              <a:schemeClr val="accent6"/>
            </a:solidFill>
            <a:ln>
              <a:noFill/>
            </a:ln>
            <a:effectLst/>
          </c:spPr>
          <c:invertIfNegative val="0"/>
          <c:cat>
            <c:strRef>
              <c:f>Sheet1!$A$7:$A$11</c:f>
              <c:strCache>
                <c:ptCount val="5"/>
                <c:pt idx="0">
                  <c:v>15-16</c:v>
                </c:pt>
                <c:pt idx="1">
                  <c:v>16-17</c:v>
                </c:pt>
                <c:pt idx="2">
                  <c:v>17-18</c:v>
                </c:pt>
                <c:pt idx="3">
                  <c:v>18-19</c:v>
                </c:pt>
                <c:pt idx="4">
                  <c:v>19-20</c:v>
                </c:pt>
              </c:strCache>
            </c:strRef>
          </c:cat>
          <c:val>
            <c:numRef>
              <c:f>Sheet1!$G$7:$G$11</c:f>
              <c:numCache>
                <c:formatCode>0.0%</c:formatCode>
                <c:ptCount val="5"/>
                <c:pt idx="0">
                  <c:v>2.5994698376768707E-3</c:v>
                </c:pt>
                <c:pt idx="1">
                  <c:v>2.4384592375391277E-3</c:v>
                </c:pt>
                <c:pt idx="2">
                  <c:v>7.8631118457225015E-3</c:v>
                </c:pt>
                <c:pt idx="3">
                  <c:v>7.464828322514952E-3</c:v>
                </c:pt>
                <c:pt idx="4">
                  <c:v>5.3069264981811855E-3</c:v>
                </c:pt>
              </c:numCache>
            </c:numRef>
          </c:val>
          <c:extLst>
            <c:ext xmlns:c16="http://schemas.microsoft.com/office/drawing/2014/chart" uri="{C3380CC4-5D6E-409C-BE32-E72D297353CC}">
              <c16:uniqueId val="{00000005-05DD-451F-8901-86CFBB7E6A42}"/>
            </c:ext>
          </c:extLst>
        </c:ser>
        <c:dLbls>
          <c:showLegendKey val="0"/>
          <c:showVal val="0"/>
          <c:showCatName val="0"/>
          <c:showSerName val="0"/>
          <c:showPercent val="0"/>
          <c:showBubbleSize val="0"/>
        </c:dLbls>
        <c:gapWidth val="267"/>
        <c:overlap val="-43"/>
        <c:axId val="412299576"/>
        <c:axId val="412299968"/>
      </c:barChart>
      <c:catAx>
        <c:axId val="41229957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412299968"/>
        <c:crosses val="autoZero"/>
        <c:auto val="1"/>
        <c:lblAlgn val="ctr"/>
        <c:lblOffset val="100"/>
        <c:noMultiLvlLbl val="0"/>
      </c:catAx>
      <c:valAx>
        <c:axId val="412299968"/>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412299576"/>
        <c:crosses val="autoZero"/>
        <c:crossBetween val="between"/>
      </c:val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1064" b="0" i="0" u="none" strike="noStrike" kern="1200" baseline="0">
                <a:solidFill>
                  <a:schemeClr val="dk1">
                    <a:lumMod val="65000"/>
                    <a:lumOff val="35000"/>
                  </a:schemeClr>
                </a:solidFill>
                <a:latin typeface="+mn-lt"/>
                <a:ea typeface="+mn-ea"/>
                <a:cs typeface="+mn-cs"/>
              </a:defRPr>
            </a:pPr>
            <a:endParaRPr lang="en-US"/>
          </a:p>
        </c:txPr>
      </c:dTable>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8512726057415"/>
          <c:y val="3.7689547126502521E-2"/>
          <c:w val="0.76295099459277227"/>
          <c:h val="0.80551869935720033"/>
        </c:manualLayout>
      </c:layout>
      <c:barChart>
        <c:barDir val="bar"/>
        <c:grouping val="clustered"/>
        <c:varyColors val="0"/>
        <c:ser>
          <c:idx val="0"/>
          <c:order val="0"/>
          <c:tx>
            <c:strRef>
              <c:f>Sheet1!$B$1</c:f>
              <c:strCache>
                <c:ptCount val="1"/>
                <c:pt idx="0">
                  <c:v>Revenues</c:v>
                </c:pt>
              </c:strCache>
            </c:strRef>
          </c:tx>
          <c:spPr>
            <a:solidFill>
              <a:schemeClr val="accent1"/>
            </a:solidFill>
            <a:ln>
              <a:noFill/>
            </a:ln>
            <a:effectLst/>
          </c:spPr>
          <c:invertIfNegative val="0"/>
          <c:dLbls>
            <c:spPr>
              <a:noFill/>
              <a:ln>
                <a:noFill/>
              </a:ln>
              <a:effectLst/>
            </c:spPr>
            <c:txPr>
              <a:bodyPr rot="0" spcFirstLastPara="1" vertOverflow="overflow" horzOverflow="overflow" vert="horz" wrap="non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Sheet1!$A$2:$A$5</c:f>
              <c:strCache>
                <c:ptCount val="4"/>
                <c:pt idx="0">
                  <c:v>19-20</c:v>
                </c:pt>
                <c:pt idx="1">
                  <c:v>18-19</c:v>
                </c:pt>
                <c:pt idx="2">
                  <c:v>17-18</c:v>
                </c:pt>
                <c:pt idx="3">
                  <c:v>16-17</c:v>
                </c:pt>
              </c:strCache>
            </c:strRef>
          </c:cat>
          <c:val>
            <c:numRef>
              <c:f>Sheet1!$B$2:$B$5</c:f>
              <c:numCache>
                <c:formatCode>_("$"* #,##0_);_("$"* \(#,##0\);_("$"* "-"??_);_(@_)</c:formatCode>
                <c:ptCount val="4"/>
                <c:pt idx="0">
                  <c:v>5400000</c:v>
                </c:pt>
                <c:pt idx="1">
                  <c:v>4800000</c:v>
                </c:pt>
                <c:pt idx="2">
                  <c:v>3970000</c:v>
                </c:pt>
                <c:pt idx="3">
                  <c:v>3600000</c:v>
                </c:pt>
              </c:numCache>
            </c:numRef>
          </c:val>
          <c:extLst>
            <c:ext xmlns:c16="http://schemas.microsoft.com/office/drawing/2014/chart" uri="{C3380CC4-5D6E-409C-BE32-E72D297353CC}">
              <c16:uniqueId val="{00000000-D7CC-41E7-A2F4-64E76670DF6B}"/>
            </c:ext>
          </c:extLst>
        </c:ser>
        <c:ser>
          <c:idx val="1"/>
          <c:order val="1"/>
          <c:tx>
            <c:strRef>
              <c:f>Sheet1!$C$1</c:f>
              <c:strCache>
                <c:ptCount val="1"/>
                <c:pt idx="0">
                  <c:v>Expenditures</c:v>
                </c:pt>
              </c:strCache>
            </c:strRef>
          </c:tx>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Sheet1!$A$2:$A$5</c:f>
              <c:strCache>
                <c:ptCount val="4"/>
                <c:pt idx="0">
                  <c:v>19-20</c:v>
                </c:pt>
                <c:pt idx="1">
                  <c:v>18-19</c:v>
                </c:pt>
                <c:pt idx="2">
                  <c:v>17-18</c:v>
                </c:pt>
                <c:pt idx="3">
                  <c:v>16-17</c:v>
                </c:pt>
              </c:strCache>
            </c:strRef>
          </c:cat>
          <c:val>
            <c:numRef>
              <c:f>Sheet1!$C$2:$C$5</c:f>
              <c:numCache>
                <c:formatCode>_("$"* #,##0_);_("$"* \(#,##0\);_("$"* "-"??_);_(@_)</c:formatCode>
                <c:ptCount val="4"/>
                <c:pt idx="0">
                  <c:v>5938732</c:v>
                </c:pt>
                <c:pt idx="1">
                  <c:v>5365221</c:v>
                </c:pt>
                <c:pt idx="2">
                  <c:v>4484602</c:v>
                </c:pt>
                <c:pt idx="3">
                  <c:v>3776500</c:v>
                </c:pt>
              </c:numCache>
            </c:numRef>
          </c:val>
          <c:extLst>
            <c:ext xmlns:c16="http://schemas.microsoft.com/office/drawing/2014/chart" uri="{C3380CC4-5D6E-409C-BE32-E72D297353CC}">
              <c16:uniqueId val="{00000001-D7CC-41E7-A2F4-64E76670DF6B}"/>
            </c:ext>
          </c:extLst>
        </c:ser>
        <c:dLbls>
          <c:dLblPos val="inEnd"/>
          <c:showLegendKey val="0"/>
          <c:showVal val="1"/>
          <c:showCatName val="0"/>
          <c:showSerName val="0"/>
          <c:showPercent val="0"/>
          <c:showBubbleSize val="0"/>
        </c:dLbls>
        <c:gapWidth val="182"/>
        <c:axId val="412301144"/>
        <c:axId val="412301536"/>
      </c:barChart>
      <c:catAx>
        <c:axId val="4123011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2301536"/>
        <c:crosses val="autoZero"/>
        <c:auto val="1"/>
        <c:lblAlgn val="ctr"/>
        <c:lblOffset val="100"/>
        <c:noMultiLvlLbl val="0"/>
      </c:catAx>
      <c:valAx>
        <c:axId val="412301536"/>
        <c:scaling>
          <c:orientation val="minMax"/>
        </c:scaling>
        <c:delete val="1"/>
        <c:axPos val="b"/>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crossAx val="412301144"/>
        <c:crosses val="autoZero"/>
        <c:crossBetween val="between"/>
      </c:valAx>
      <c:spPr>
        <a:gradFill>
          <a:gsLst>
            <a:gs pos="0">
              <a:schemeClr val="lt1"/>
            </a:gs>
            <a:gs pos="39000">
              <a:schemeClr val="lt1"/>
            </a:gs>
            <a:gs pos="100000">
              <a:schemeClr val="lt1">
                <a:lumMod val="75000"/>
              </a:schemeClr>
            </a:gs>
          </a:gsLst>
          <a:path path="circle">
            <a:fillToRect l="50000" t="-80000" r="50000" b="180000"/>
          </a:path>
        </a:gra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gradFill>
      <a:gsLst>
        <a:gs pos="0">
          <a:schemeClr val="lt1"/>
        </a:gs>
        <a:gs pos="39000">
          <a:schemeClr val="lt1"/>
        </a:gs>
        <a:gs pos="100000">
          <a:schemeClr val="lt1">
            <a:lumMod val="75000"/>
          </a:schemeClr>
        </a:gs>
      </a:gsLst>
      <a:path path="circle">
        <a:fillToRect l="50000" t="-80000" r="50000" b="180000"/>
      </a:path>
    </a:gradFill>
    <a:ln>
      <a:noFill/>
    </a:ln>
    <a:effectLst/>
  </c:spPr>
  <c:txPr>
    <a:bodyPr/>
    <a:lstStyle/>
    <a:p>
      <a:pPr>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239472600370835"/>
          <c:y val="6.902504032801569E-3"/>
          <c:w val="0.62694787831100895"/>
          <c:h val="0.77686215427694372"/>
        </c:manualLayout>
      </c:layout>
      <c:barChart>
        <c:barDir val="bar"/>
        <c:grouping val="clustered"/>
        <c:varyColors val="0"/>
        <c:ser>
          <c:idx val="0"/>
          <c:order val="0"/>
          <c:tx>
            <c:strRef>
              <c:f>Sheet1!$B$1</c:f>
              <c:strCache>
                <c:ptCount val="1"/>
                <c:pt idx="0">
                  <c:v>Revenues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a:solidFill>
                        <a:schemeClr val="dk1">
                          <a:lumMod val="50000"/>
                          <a:lumOff val="50000"/>
                        </a:schemeClr>
                      </a:solidFill>
                    </a:ln>
                    <a:effectLst/>
                  </c:spPr>
                </c15:leaderLines>
              </c:ext>
            </c:extLst>
          </c:dLbls>
          <c:cat>
            <c:strRef>
              <c:f>Sheet1!$A$2:$A$5</c:f>
              <c:strCache>
                <c:ptCount val="4"/>
                <c:pt idx="0">
                  <c:v>19-20</c:v>
                </c:pt>
                <c:pt idx="1">
                  <c:v>18-19</c:v>
                </c:pt>
                <c:pt idx="2">
                  <c:v>17-18</c:v>
                </c:pt>
                <c:pt idx="3">
                  <c:v>16-17</c:v>
                </c:pt>
              </c:strCache>
            </c:strRef>
          </c:cat>
          <c:val>
            <c:numRef>
              <c:f>Sheet1!$B$2:$B$5</c:f>
              <c:numCache>
                <c:formatCode>_("$"* #,##0_);_("$"* \(#,##0\);_("$"* "-"??_);_(@_)</c:formatCode>
                <c:ptCount val="4"/>
                <c:pt idx="0">
                  <c:v>938263</c:v>
                </c:pt>
                <c:pt idx="1">
                  <c:v>874631</c:v>
                </c:pt>
                <c:pt idx="2">
                  <c:v>859666</c:v>
                </c:pt>
                <c:pt idx="3">
                  <c:v>826387</c:v>
                </c:pt>
              </c:numCache>
            </c:numRef>
          </c:val>
          <c:extLst>
            <c:ext xmlns:c16="http://schemas.microsoft.com/office/drawing/2014/chart" uri="{C3380CC4-5D6E-409C-BE32-E72D297353CC}">
              <c16:uniqueId val="{00000000-F7A3-423E-9CD1-40386DE8A5E9}"/>
            </c:ext>
          </c:extLst>
        </c:ser>
        <c:ser>
          <c:idx val="1"/>
          <c:order val="1"/>
          <c:tx>
            <c:strRef>
              <c:f>Sheet1!$C$1</c:f>
              <c:strCache>
                <c:ptCount val="1"/>
                <c:pt idx="0">
                  <c:v>Expenditures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a:solidFill>
                        <a:schemeClr val="dk1">
                          <a:lumMod val="50000"/>
                          <a:lumOff val="50000"/>
                        </a:schemeClr>
                      </a:solidFill>
                    </a:ln>
                    <a:effectLst/>
                  </c:spPr>
                </c15:leaderLines>
              </c:ext>
            </c:extLst>
          </c:dLbls>
          <c:cat>
            <c:strRef>
              <c:f>Sheet1!$A$2:$A$5</c:f>
              <c:strCache>
                <c:ptCount val="4"/>
                <c:pt idx="0">
                  <c:v>19-20</c:v>
                </c:pt>
                <c:pt idx="1">
                  <c:v>18-19</c:v>
                </c:pt>
                <c:pt idx="2">
                  <c:v>17-18</c:v>
                </c:pt>
                <c:pt idx="3">
                  <c:v>16-17</c:v>
                </c:pt>
              </c:strCache>
            </c:strRef>
          </c:cat>
          <c:val>
            <c:numRef>
              <c:f>Sheet1!$C$2:$C$5</c:f>
              <c:numCache>
                <c:formatCode>_("$"* #,##0_);_("$"* \(#,##0\);_("$"* "-"??_);_(@_)</c:formatCode>
                <c:ptCount val="4"/>
                <c:pt idx="0">
                  <c:v>1162981</c:v>
                </c:pt>
                <c:pt idx="1">
                  <c:v>1078528</c:v>
                </c:pt>
                <c:pt idx="2">
                  <c:v>995408</c:v>
                </c:pt>
                <c:pt idx="3">
                  <c:v>947350</c:v>
                </c:pt>
              </c:numCache>
            </c:numRef>
          </c:val>
          <c:extLst>
            <c:ext xmlns:c16="http://schemas.microsoft.com/office/drawing/2014/chart" uri="{C3380CC4-5D6E-409C-BE32-E72D297353CC}">
              <c16:uniqueId val="{00000001-F7A3-423E-9CD1-40386DE8A5E9}"/>
            </c:ext>
          </c:extLst>
        </c:ser>
        <c:dLbls>
          <c:dLblPos val="inEnd"/>
          <c:showLegendKey val="0"/>
          <c:showVal val="1"/>
          <c:showCatName val="0"/>
          <c:showSerName val="0"/>
          <c:showPercent val="0"/>
          <c:showBubbleSize val="0"/>
        </c:dLbls>
        <c:gapWidth val="65"/>
        <c:axId val="412302320"/>
        <c:axId val="344567032"/>
      </c:barChart>
      <c:catAx>
        <c:axId val="412302320"/>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344567032"/>
        <c:crosses val="autoZero"/>
        <c:auto val="1"/>
        <c:lblAlgn val="ctr"/>
        <c:lblOffset val="100"/>
        <c:noMultiLvlLbl val="0"/>
      </c:catAx>
      <c:valAx>
        <c:axId val="344567032"/>
        <c:scaling>
          <c:orientation val="minMax"/>
        </c:scaling>
        <c:delete val="1"/>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quot;$&quot;* #,##0_);_(&quot;$&quot;* \(#,##0\);_(&quot;$&quot;* &quot;-&quot;??_);_(@_)" sourceLinked="1"/>
        <c:majorTickMark val="none"/>
        <c:minorTickMark val="none"/>
        <c:tickLblPos val="nextTo"/>
        <c:crossAx val="4123023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ENROLLMENT HISTORY</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Sheet1!$A$2</c:f>
              <c:strCache>
                <c:ptCount val="1"/>
                <c:pt idx="0">
                  <c:v>BUDGETED</c:v>
                </c:pt>
              </c:strCache>
            </c:strRef>
          </c:tx>
          <c:spPr>
            <a:solidFill>
              <a:schemeClr val="accent1"/>
            </a:solidFill>
            <a:ln>
              <a:noFill/>
            </a:ln>
            <a:effectLst/>
          </c:spPr>
          <c:invertIfNegative val="0"/>
          <c:cat>
            <c:strRef>
              <c:f>Sheet1!$B$1:$I$1</c:f>
              <c:strCache>
                <c:ptCount val="8"/>
                <c:pt idx="0">
                  <c:v>12-13</c:v>
                </c:pt>
                <c:pt idx="1">
                  <c:v>13-14</c:v>
                </c:pt>
                <c:pt idx="2">
                  <c:v>14-15</c:v>
                </c:pt>
                <c:pt idx="3">
                  <c:v>15-16</c:v>
                </c:pt>
                <c:pt idx="4">
                  <c:v>16-17</c:v>
                </c:pt>
                <c:pt idx="5">
                  <c:v>17-18</c:v>
                </c:pt>
                <c:pt idx="6">
                  <c:v>18-19</c:v>
                </c:pt>
                <c:pt idx="7">
                  <c:v>19-20</c:v>
                </c:pt>
              </c:strCache>
            </c:strRef>
          </c:cat>
          <c:val>
            <c:numRef>
              <c:f>Sheet1!$B$2:$I$2</c:f>
              <c:numCache>
                <c:formatCode>_(* #,##0_);_(* \(#,##0\);_(* "-"??_);_(@_)</c:formatCode>
                <c:ptCount val="8"/>
                <c:pt idx="0">
                  <c:v>2044</c:v>
                </c:pt>
                <c:pt idx="1">
                  <c:v>2160</c:v>
                </c:pt>
                <c:pt idx="2">
                  <c:v>2184</c:v>
                </c:pt>
                <c:pt idx="3">
                  <c:v>2175</c:v>
                </c:pt>
                <c:pt idx="4">
                  <c:v>2273</c:v>
                </c:pt>
                <c:pt idx="5">
                  <c:v>2389</c:v>
                </c:pt>
                <c:pt idx="6" formatCode="General">
                  <c:v>2460</c:v>
                </c:pt>
                <c:pt idx="7" formatCode="General">
                  <c:v>2474</c:v>
                </c:pt>
              </c:numCache>
            </c:numRef>
          </c:val>
          <c:extLst>
            <c:ext xmlns:c16="http://schemas.microsoft.com/office/drawing/2014/chart" uri="{C3380CC4-5D6E-409C-BE32-E72D297353CC}">
              <c16:uniqueId val="{00000000-B08C-487F-B0D3-509CDD63BC7C}"/>
            </c:ext>
          </c:extLst>
        </c:ser>
        <c:ser>
          <c:idx val="1"/>
          <c:order val="1"/>
          <c:tx>
            <c:strRef>
              <c:f>Sheet1!$A$3</c:f>
              <c:strCache>
                <c:ptCount val="1"/>
                <c:pt idx="0">
                  <c:v>ACTUAL</c:v>
                </c:pt>
              </c:strCache>
            </c:strRef>
          </c:tx>
          <c:spPr>
            <a:solidFill>
              <a:schemeClr val="accent2"/>
            </a:solidFill>
            <a:ln>
              <a:noFill/>
            </a:ln>
            <a:effectLst/>
          </c:spPr>
          <c:invertIfNegative val="0"/>
          <c:cat>
            <c:strRef>
              <c:f>Sheet1!$B$1:$I$1</c:f>
              <c:strCache>
                <c:ptCount val="8"/>
                <c:pt idx="0">
                  <c:v>12-13</c:v>
                </c:pt>
                <c:pt idx="1">
                  <c:v>13-14</c:v>
                </c:pt>
                <c:pt idx="2">
                  <c:v>14-15</c:v>
                </c:pt>
                <c:pt idx="3">
                  <c:v>15-16</c:v>
                </c:pt>
                <c:pt idx="4">
                  <c:v>16-17</c:v>
                </c:pt>
                <c:pt idx="5">
                  <c:v>17-18</c:v>
                </c:pt>
                <c:pt idx="6">
                  <c:v>18-19</c:v>
                </c:pt>
                <c:pt idx="7">
                  <c:v>19-20</c:v>
                </c:pt>
              </c:strCache>
            </c:strRef>
          </c:cat>
          <c:val>
            <c:numRef>
              <c:f>Sheet1!$B$3:$I$3</c:f>
              <c:numCache>
                <c:formatCode>_(* #,##0_);_(* \(#,##0\);_(* "-"??_);_(@_)</c:formatCode>
                <c:ptCount val="8"/>
                <c:pt idx="0">
                  <c:v>2087.2399999999998</c:v>
                </c:pt>
                <c:pt idx="1">
                  <c:v>2232.48</c:v>
                </c:pt>
                <c:pt idx="2">
                  <c:v>2211.58</c:v>
                </c:pt>
                <c:pt idx="3">
                  <c:v>2279.38</c:v>
                </c:pt>
                <c:pt idx="4">
                  <c:v>2317</c:v>
                </c:pt>
                <c:pt idx="5" formatCode="General">
                  <c:v>2420</c:v>
                </c:pt>
                <c:pt idx="6" formatCode="General">
                  <c:v>2461</c:v>
                </c:pt>
              </c:numCache>
            </c:numRef>
          </c:val>
          <c:extLst>
            <c:ext xmlns:c16="http://schemas.microsoft.com/office/drawing/2014/chart" uri="{C3380CC4-5D6E-409C-BE32-E72D297353CC}">
              <c16:uniqueId val="{00000001-B08C-487F-B0D3-509CDD63BC7C}"/>
            </c:ext>
          </c:extLst>
        </c:ser>
        <c:dLbls>
          <c:showLegendKey val="0"/>
          <c:showVal val="0"/>
          <c:showCatName val="0"/>
          <c:showSerName val="0"/>
          <c:showPercent val="0"/>
          <c:showBubbleSize val="0"/>
        </c:dLbls>
        <c:gapWidth val="267"/>
        <c:overlap val="-43"/>
        <c:axId val="344567816"/>
        <c:axId val="411245552"/>
      </c:barChart>
      <c:catAx>
        <c:axId val="3445678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411245552"/>
        <c:crosses val="autoZero"/>
        <c:auto val="1"/>
        <c:lblAlgn val="ctr"/>
        <c:lblOffset val="100"/>
        <c:noMultiLvlLbl val="0"/>
      </c:catAx>
      <c:valAx>
        <c:axId val="411245552"/>
        <c:scaling>
          <c:orientation val="minMax"/>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344567816"/>
        <c:crosses val="autoZero"/>
        <c:crossBetween val="between"/>
      </c:val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1064" b="0" i="0" u="none" strike="noStrike" kern="1200" baseline="0">
                <a:solidFill>
                  <a:schemeClr val="dk1">
                    <a:lumMod val="65000"/>
                    <a:lumOff val="35000"/>
                  </a:schemeClr>
                </a:solidFill>
                <a:latin typeface="+mn-lt"/>
                <a:ea typeface="+mn-ea"/>
                <a:cs typeface="+mn-cs"/>
              </a:defRPr>
            </a:pPr>
            <a:endParaRPr lang="en-US"/>
          </a:p>
        </c:txPr>
      </c:dTable>
      <c:spPr>
        <a:pattFill prst="ltDnDiag">
          <a:fgClr>
            <a:schemeClr val="dk1">
              <a:lumMod val="15000"/>
              <a:lumOff val="85000"/>
            </a:schemeClr>
          </a:fgClr>
          <a:bgClr>
            <a:schemeClr val="lt1"/>
          </a:bgClr>
        </a:pattFill>
        <a:ln>
          <a:noFill/>
        </a:ln>
        <a:effectLst/>
      </c:spPr>
    </c:plotArea>
    <c:legend>
      <c:legendPos val="t"/>
      <c:layout>
        <c:manualLayout>
          <c:xMode val="edge"/>
          <c:yMode val="edge"/>
          <c:x val="0.39264184266686292"/>
          <c:y val="0.15036054945629673"/>
          <c:w val="0.21471631466627419"/>
          <c:h val="0.11867975700752066"/>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9-08-07T07:48:48.779" idx="1">
    <p:pos x="10" y="10"/>
    <p:text>You may wish to clarify in footnote why the numbers don't add up between budgeted and actual, relative to fund balance.</p:text>
    <p:extLst>
      <p:ext uri="{C676402C-5697-4E1C-873F-D02D1690AC5C}">
        <p15:threadingInfo xmlns:p15="http://schemas.microsoft.com/office/powerpoint/2012/main" timeZoneBias="4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9-08-07T07:59:37.609" idx="12">
    <p:pos x="2711" y="988"/>
    <p:text>Insert "for the KWRL Coop districts</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8-07T07:50:05.739" idx="2">
    <p:pos x="3765" y="4018"/>
    <p:text>Consider dropping the bottom row on the table</p:text>
    <p:extLst>
      <p:ext uri="{C676402C-5697-4E1C-873F-D02D1690AC5C}">
        <p15:threadingInfo xmlns:p15="http://schemas.microsoft.com/office/powerpoint/2012/main" timeZoneBias="420"/>
      </p:ext>
    </p:extLst>
  </p:cm>
  <p:cm authorId="1" dt="2019-08-07T07:50:56.418" idx="3">
    <p:pos x="450" y="2627"/>
    <p:text>Consider dropping the row in the middle as well</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8-07T07:52:11.317" idx="4">
    <p:pos x="1147" y="754"/>
    <p:text>Insert "By Objects" so comparison to next slide is clear</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08-07T07:52:45.606" idx="5">
    <p:pos x="10" y="10"/>
    <p:text>Can you add percentages?  This may make comparison easier</p:text>
    <p:extLst>
      <p:ext uri="{C676402C-5697-4E1C-873F-D02D1690AC5C}">
        <p15:threadingInfo xmlns:p15="http://schemas.microsoft.com/office/powerpoint/2012/main" timeZoneBias="4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9-08-07T07:53:15.589" idx="6">
    <p:pos x="10" y="10"/>
    <p:text>Change title to "Uses of Levy Dollars"</p:text>
    <p:extLst>
      <p:ext uri="{C676402C-5697-4E1C-873F-D02D1690AC5C}">
        <p15:threadingInfo xmlns:p15="http://schemas.microsoft.com/office/powerpoint/2012/main" timeZoneBias="4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9-08-07T07:54:26.788" idx="7">
    <p:pos x="4425" y="2042"/>
    <p:text>Comma?</p:text>
    <p:extLst>
      <p:ext uri="{C676402C-5697-4E1C-873F-D02D1690AC5C}">
        <p15:threadingInfo xmlns:p15="http://schemas.microsoft.com/office/powerpoint/2012/main" timeZoneBias="4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9-08-07T07:55:00.263" idx="8">
    <p:pos x="10" y="10"/>
    <p:text>Consider changing scale so it starts at 1750</p:text>
    <p:extLst>
      <p:ext uri="{C676402C-5697-4E1C-873F-D02D1690AC5C}">
        <p15:threadingInfo xmlns:p15="http://schemas.microsoft.com/office/powerpoint/2012/main" timeZoneBias="4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9-08-07T07:55:54.589" idx="9">
    <p:pos x="2740" y="796"/>
    <p:text>Consider centering columns with numbers.... Easier to read.</p:text>
    <p:extLst>
      <p:ext uri="{C676402C-5697-4E1C-873F-D02D1690AC5C}">
        <p15:threadingInfo xmlns:p15="http://schemas.microsoft.com/office/powerpoint/2012/main" timeZoneBias="420"/>
      </p:ext>
    </p:extLst>
  </p:cm>
  <p:cm authorId="1" dt="2019-08-07T07:56:31.419" idx="10">
    <p:pos x="10" y="10"/>
    <p:text>Consider splitting to two slides, putting transportation on second slide, with footnote that it represents services to KWRL, not just Woodland</p:text>
    <p:extLst>
      <p:ext uri="{C676402C-5697-4E1C-873F-D02D1690AC5C}">
        <p15:threadingInfo xmlns:p15="http://schemas.microsoft.com/office/powerpoint/2012/main" timeZoneBias="4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9-08-07T07:58:45.673" idx="11">
    <p:pos x="2313" y="3676"/>
    <p:text>Is this the most current date</p:text>
    <p:extLst>
      <p:ext uri="{C676402C-5697-4E1C-873F-D02D1690AC5C}">
        <p15:threadingInfo xmlns:p15="http://schemas.microsoft.com/office/powerpoint/2012/main" timeZoneBias="420"/>
      </p:ext>
    </p:extLst>
  </p:cm>
</p:cmLst>
</file>

<file path=ppt/drawings/drawing1.xml><?xml version="1.0" encoding="utf-8"?>
<c:userShapes xmlns:c="http://schemas.openxmlformats.org/drawingml/2006/chart">
  <cdr:relSizeAnchor xmlns:cdr="http://schemas.openxmlformats.org/drawingml/2006/chartDrawing">
    <cdr:from>
      <cdr:x>0.75701</cdr:x>
      <cdr:y>0.79661</cdr:y>
    </cdr:from>
    <cdr:to>
      <cdr:x>0.94393</cdr:x>
      <cdr:y>0.88136</cdr:y>
    </cdr:to>
    <cdr:sp macro="" textlink="">
      <cdr:nvSpPr>
        <cdr:cNvPr id="2" name="TextBox 1"/>
        <cdr:cNvSpPr txBox="1"/>
      </cdr:nvSpPr>
      <cdr:spPr>
        <a:xfrm xmlns:a="http://schemas.openxmlformats.org/drawingml/2006/main">
          <a:off x="6172200" y="3581400"/>
          <a:ext cx="1524000"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0.72897</cdr:x>
      <cdr:y>0.79661</cdr:y>
    </cdr:from>
    <cdr:to>
      <cdr:x>0.95327</cdr:x>
      <cdr:y>0.91525</cdr:y>
    </cdr:to>
    <cdr:sp macro="" textlink="">
      <cdr:nvSpPr>
        <cdr:cNvPr id="3" name="TextBox 2"/>
        <cdr:cNvSpPr txBox="1"/>
      </cdr:nvSpPr>
      <cdr:spPr>
        <a:xfrm xmlns:a="http://schemas.openxmlformats.org/drawingml/2006/main">
          <a:off x="5943600" y="3581400"/>
          <a:ext cx="1828800" cy="533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0.77816</cdr:x>
      <cdr:y>0.08475</cdr:y>
    </cdr:from>
    <cdr:to>
      <cdr:x>0.99028</cdr:x>
      <cdr:y>0.30508</cdr:y>
    </cdr:to>
    <cdr:sp macro="" textlink="">
      <cdr:nvSpPr>
        <cdr:cNvPr id="4" name="TextBox 3"/>
        <cdr:cNvSpPr txBox="1"/>
      </cdr:nvSpPr>
      <cdr:spPr>
        <a:xfrm xmlns:a="http://schemas.openxmlformats.org/drawingml/2006/main">
          <a:off x="6344664" y="381000"/>
          <a:ext cx="1729488" cy="990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800" b="1" dirty="0"/>
        </a:p>
      </cdr:txBody>
    </cdr:sp>
  </cdr:relSizeAnchor>
  <cdr:relSizeAnchor xmlns:cdr="http://schemas.openxmlformats.org/drawingml/2006/chartDrawing">
    <cdr:from>
      <cdr:x>0.79402</cdr:x>
      <cdr:y>0.0678</cdr:y>
    </cdr:from>
    <cdr:to>
      <cdr:x>0.97159</cdr:x>
      <cdr:y>0.28814</cdr:y>
    </cdr:to>
    <cdr:sp macro="" textlink="">
      <cdr:nvSpPr>
        <cdr:cNvPr id="5" name="TextBox 4"/>
        <cdr:cNvSpPr txBox="1"/>
      </cdr:nvSpPr>
      <cdr:spPr>
        <a:xfrm xmlns:a="http://schemas.openxmlformats.org/drawingml/2006/main">
          <a:off x="6473952" y="304800"/>
          <a:ext cx="1447800" cy="990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0.76471</cdr:x>
      <cdr:y>0.14894</cdr:y>
    </cdr:from>
    <cdr:to>
      <cdr:x>1</cdr:x>
      <cdr:y>0.21277</cdr:y>
    </cdr:to>
    <cdr:sp macro="" textlink="">
      <cdr:nvSpPr>
        <cdr:cNvPr id="2" name="TextBox 1"/>
        <cdr:cNvSpPr txBox="1"/>
      </cdr:nvSpPr>
      <cdr:spPr>
        <a:xfrm xmlns:a="http://schemas.openxmlformats.org/drawingml/2006/main">
          <a:off x="2971800" y="533400"/>
          <a:ext cx="9144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3" y="0"/>
            <a:ext cx="3038475" cy="462120"/>
          </a:xfrm>
          <a:prstGeom prst="rect">
            <a:avLst/>
          </a:prstGeom>
        </p:spPr>
        <p:txBody>
          <a:bodyPr vert="horz" lIns="91440" tIns="45720" rIns="91440" bIns="45720" rtlCol="0"/>
          <a:lstStyle>
            <a:lvl1pPr algn="r">
              <a:defRPr sz="1200"/>
            </a:lvl1pPr>
          </a:lstStyle>
          <a:p>
            <a:fld id="{D64E2401-7F29-4645-8E4E-D90ACACA5CD5}" type="datetimeFigureOut">
              <a:rPr lang="en-US" smtClean="0"/>
              <a:t>8/8/2019</a:t>
            </a:fld>
            <a:endParaRPr lang="en-US"/>
          </a:p>
        </p:txBody>
      </p:sp>
      <p:sp>
        <p:nvSpPr>
          <p:cNvPr id="4" name="Footer Placeholder 3"/>
          <p:cNvSpPr>
            <a:spLocks noGrp="1"/>
          </p:cNvSpPr>
          <p:nvPr>
            <p:ph type="ftr" sz="quarter" idx="2"/>
          </p:nvPr>
        </p:nvSpPr>
        <p:spPr>
          <a:xfrm>
            <a:off x="5"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3" y="8772378"/>
            <a:ext cx="3038475" cy="462120"/>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70938" y="1"/>
            <a:ext cx="3037840" cy="461804"/>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8/8/2019</a:t>
            </a:fld>
            <a:endParaRPr lang="en-US"/>
          </a:p>
        </p:txBody>
      </p:sp>
      <p:sp>
        <p:nvSpPr>
          <p:cNvPr id="4" name="Slide Image Placeholder 3"/>
          <p:cNvSpPr>
            <a:spLocks noGrp="1" noRot="1" noChangeAspect="1"/>
          </p:cNvSpPr>
          <p:nvPr>
            <p:ph type="sldImg" idx="2"/>
          </p:nvPr>
        </p:nvSpPr>
        <p:spPr>
          <a:xfrm>
            <a:off x="1195388" y="692150"/>
            <a:ext cx="4619625" cy="3465513"/>
          </a:xfrm>
          <a:prstGeom prst="rect">
            <a:avLst/>
          </a:prstGeom>
          <a:noFill/>
          <a:ln w="12700">
            <a:solidFill>
              <a:prstClr val="black"/>
            </a:solidFill>
          </a:ln>
        </p:spPr>
        <p:txBody>
          <a:bodyPr vert="horz" lIns="93744" tIns="46872" rIns="93744" bIns="46872" rtlCol="0" anchor="ctr"/>
          <a:lstStyle/>
          <a:p>
            <a:pPr lvl="0"/>
            <a:endParaRPr lang="en-US" noProof="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744" tIns="46872" rIns="93744" bIns="4687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22F42-8273-46A1-9368-9530C6C2A49B}"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933404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8967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02587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43779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305963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8637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859290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174845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968083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01895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543143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116773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968468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896875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818409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89315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53229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15942040-786F-48B9-85DF-2F38A900C966}" type="datetimeFigureOut">
              <a:rPr lang="en-US" smtClean="0"/>
              <a:pPr>
                <a:defRPr/>
              </a:pPr>
              <a:t>8/8/2019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402389223"/>
      </p:ext>
    </p:extLst>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 id="2147483957" r:id="rId12"/>
    <p:sldLayoutId id="2147483958" r:id="rId13"/>
    <p:sldLayoutId id="2147483959" r:id="rId14"/>
    <p:sldLayoutId id="2147483960" r:id="rId15"/>
    <p:sldLayoutId id="214748396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a:bodyPr>
          <a:lstStyle/>
          <a:p>
            <a:pPr algn="l"/>
            <a:r>
              <a:rPr lang="en-US" sz="4000" dirty="0"/>
              <a:t>Woodland School District</a:t>
            </a:r>
            <a:br>
              <a:rPr lang="en-US" sz="4000" dirty="0"/>
            </a:br>
            <a:r>
              <a:rPr lang="en-US" sz="4000" dirty="0"/>
              <a:t>2019-2020 BUDGET Summary</a:t>
            </a:r>
          </a:p>
        </p:txBody>
      </p:sp>
      <p:sp>
        <p:nvSpPr>
          <p:cNvPr id="3" name="Subtitle 2"/>
          <p:cNvSpPr>
            <a:spLocks noGrp="1"/>
          </p:cNvSpPr>
          <p:nvPr>
            <p:ph type="subTitle" idx="1"/>
          </p:nvPr>
        </p:nvSpPr>
        <p:spPr>
          <a:xfrm>
            <a:off x="2590800" y="3733800"/>
            <a:ext cx="4648200" cy="1752600"/>
          </a:xfrm>
        </p:spPr>
        <p:txBody>
          <a:bodyPr rtlCol="0">
            <a:normAutofit/>
          </a:bodyPr>
          <a:lstStyle/>
          <a:p>
            <a:pPr fontAlgn="auto">
              <a:spcAft>
                <a:spcPts val="0"/>
              </a:spcAft>
              <a:buFont typeface="Arial" pitchFamily="34" charset="0"/>
              <a:buNone/>
              <a:defRPr/>
            </a:pPr>
            <a:r>
              <a:rPr lang="en-US" dirty="0"/>
              <a:t>Presented by:</a:t>
            </a:r>
          </a:p>
          <a:p>
            <a:pPr fontAlgn="auto">
              <a:spcAft>
                <a:spcPts val="0"/>
              </a:spcAft>
              <a:buFont typeface="Arial" pitchFamily="34" charset="0"/>
              <a:buNone/>
              <a:defRPr/>
            </a:pPr>
            <a:r>
              <a:rPr lang="en-US" dirty="0"/>
              <a:t>Stacy Brown</a:t>
            </a:r>
          </a:p>
          <a:p>
            <a:pPr fontAlgn="auto">
              <a:spcAft>
                <a:spcPts val="0"/>
              </a:spcAft>
              <a:buFont typeface="Arial" pitchFamily="34" charset="0"/>
              <a:buNone/>
              <a:defRPr/>
            </a:pPr>
            <a:r>
              <a:rPr lang="en-US" dirty="0"/>
              <a:t>Executive Director of Business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and After School Care</a:t>
            </a:r>
          </a:p>
        </p:txBody>
      </p:sp>
      <p:sp>
        <p:nvSpPr>
          <p:cNvPr id="7" name="Content Placeholder 6"/>
          <p:cNvSpPr>
            <a:spLocks noGrp="1"/>
          </p:cNvSpPr>
          <p:nvPr>
            <p:ph idx="1"/>
          </p:nvPr>
        </p:nvSpPr>
        <p:spPr>
          <a:xfrm>
            <a:off x="685800" y="1676400"/>
            <a:ext cx="8077200" cy="4648200"/>
          </a:xfrm>
        </p:spPr>
        <p:txBody>
          <a:bodyPr>
            <a:normAutofit fontScale="92500" lnSpcReduction="10000"/>
          </a:bodyPr>
          <a:lstStyle/>
          <a:p>
            <a:r>
              <a:rPr lang="en-US" dirty="0"/>
              <a:t>For many years, the WCC and YCC programs add opportunities for parents and students in a small community without many daycare options for families.</a:t>
            </a:r>
          </a:p>
          <a:p>
            <a:r>
              <a:rPr lang="en-US" dirty="0"/>
              <a:t>The YCC program has not been utilized by the families at Yale the last couple of years and the program will be continued for 19-20, but only for Monday mornings.</a:t>
            </a:r>
          </a:p>
          <a:p>
            <a:r>
              <a:rPr lang="en-US" dirty="0"/>
              <a:t>Programs served about 120 families throughout the year, and also provide summer care (only one location).</a:t>
            </a:r>
          </a:p>
          <a:p>
            <a:r>
              <a:rPr lang="en-US" dirty="0"/>
              <a:t>WCC program is licensed by the state and able to provide options for low income families.</a:t>
            </a:r>
          </a:p>
          <a:p>
            <a:r>
              <a:rPr lang="en-US" dirty="0"/>
              <a:t>With the reconfiguration, we will be adding a WCC location at North Fork Elementary for grades K-4.  It will have the same hours as WCC Columbia and will be licensed to provide options for low income families</a:t>
            </a:r>
          </a:p>
          <a:p>
            <a:r>
              <a:rPr lang="en-US" dirty="0"/>
              <a:t>Daycare programs are budgeted to run at a loss </a:t>
            </a:r>
            <a:r>
              <a:rPr lang="en-US"/>
              <a:t>of $35,000 </a:t>
            </a:r>
            <a:r>
              <a:rPr lang="en-US" dirty="0"/>
              <a:t>for 19-20.  Not knowing exactly what the revenues and expenditures will be with the reconfiguration, this is a conservative estimate.</a:t>
            </a:r>
          </a:p>
          <a:p>
            <a:pPr>
              <a:buNone/>
            </a:pPr>
            <a:endParaRPr lang="en-US" dirty="0"/>
          </a:p>
          <a:p>
            <a:endParaRPr lang="en-US" dirty="0"/>
          </a:p>
          <a:p>
            <a:endParaRPr lang="en-US" dirty="0"/>
          </a:p>
          <a:p>
            <a:endParaRPr lang="en-US" dirty="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Enrollment History – Budget to Actual</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862201022"/>
              </p:ext>
            </p:extLst>
          </p:nvPr>
        </p:nvGraphicFramePr>
        <p:xfrm>
          <a:off x="609600" y="2160588"/>
          <a:ext cx="6348413" cy="3881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Certificated Staff</a:t>
            </a:r>
          </a:p>
        </p:txBody>
      </p:sp>
      <p:graphicFrame>
        <p:nvGraphicFramePr>
          <p:cNvPr id="8" name="Table 7"/>
          <p:cNvGraphicFramePr>
            <a:graphicFrameLocks noGrp="1"/>
          </p:cNvGraphicFramePr>
          <p:nvPr>
            <p:extLst>
              <p:ext uri="{D42A27DB-BD31-4B8C-83A1-F6EECF244321}">
                <p14:modId xmlns:p14="http://schemas.microsoft.com/office/powerpoint/2010/main" val="3014282178"/>
              </p:ext>
            </p:extLst>
          </p:nvPr>
        </p:nvGraphicFramePr>
        <p:xfrm>
          <a:off x="609600" y="1331595"/>
          <a:ext cx="6347712" cy="4016888"/>
        </p:xfrm>
        <a:graphic>
          <a:graphicData uri="http://schemas.openxmlformats.org/drawingml/2006/table">
            <a:tbl>
              <a:tblPr>
                <a:tableStyleId>{5C22544A-7EE6-4342-B048-85BDC9FD1C3A}</a:tableStyleId>
              </a:tblPr>
              <a:tblGrid>
                <a:gridCol w="1905000">
                  <a:extLst>
                    <a:ext uri="{9D8B030D-6E8A-4147-A177-3AD203B41FA5}">
                      <a16:colId xmlns:a16="http://schemas.microsoft.com/office/drawing/2014/main" val="20000"/>
                    </a:ext>
                  </a:extLst>
                </a:gridCol>
                <a:gridCol w="1461212">
                  <a:extLst>
                    <a:ext uri="{9D8B030D-6E8A-4147-A177-3AD203B41FA5}">
                      <a16:colId xmlns:a16="http://schemas.microsoft.com/office/drawing/2014/main" val="20001"/>
                    </a:ext>
                  </a:extLst>
                </a:gridCol>
                <a:gridCol w="1154129">
                  <a:extLst>
                    <a:ext uri="{9D8B030D-6E8A-4147-A177-3AD203B41FA5}">
                      <a16:colId xmlns:a16="http://schemas.microsoft.com/office/drawing/2014/main" val="20002"/>
                    </a:ext>
                  </a:extLst>
                </a:gridCol>
                <a:gridCol w="1827371">
                  <a:extLst>
                    <a:ext uri="{9D8B030D-6E8A-4147-A177-3AD203B41FA5}">
                      <a16:colId xmlns:a16="http://schemas.microsoft.com/office/drawing/2014/main" val="20003"/>
                    </a:ext>
                  </a:extLst>
                </a:gridCol>
              </a:tblGrid>
              <a:tr h="382929">
                <a:tc>
                  <a:txBody>
                    <a:bodyPr/>
                    <a:lstStyle/>
                    <a:p>
                      <a:pPr algn="ctr" fontAlgn="b"/>
                      <a:r>
                        <a:rPr lang="en-US" sz="1400" b="1" u="none" strike="noStrike" baseline="0" dirty="0">
                          <a:effectLst/>
                        </a:rPr>
                        <a:t>PROGRAM</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baseline="0" dirty="0">
                          <a:effectLst/>
                        </a:rPr>
                        <a:t>18-19 Actual</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baseline="0" dirty="0">
                          <a:effectLst/>
                        </a:rPr>
                        <a:t>19-20 Budget</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baseline="0" dirty="0">
                          <a:effectLst/>
                        </a:rPr>
                        <a:t>DIFFERENCE</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2876">
                <a:tc>
                  <a:txBody>
                    <a:bodyPr/>
                    <a:lstStyle/>
                    <a:p>
                      <a:pPr algn="l" fontAlgn="b"/>
                      <a:r>
                        <a:rPr lang="en-US" sz="1200" u="none" strike="noStrike" baseline="0" dirty="0">
                          <a:effectLst/>
                        </a:rPr>
                        <a:t>BASIC ED</a:t>
                      </a:r>
                      <a:endParaRPr lang="en-US" sz="1200" b="0" i="0" u="none" strike="noStrike" baseline="0" dirty="0">
                        <a:effectLst/>
                        <a:latin typeface="Geneva"/>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200" b="1" i="0" u="none" strike="noStrike" dirty="0">
                          <a:effectLst/>
                          <a:latin typeface="+mj-lt"/>
                        </a:rPr>
                        <a:t>            125.3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200" b="1" i="0" u="none" strike="noStrike" dirty="0">
                          <a:effectLst/>
                          <a:latin typeface="+mj-lt"/>
                        </a:rPr>
                        <a:t>125.47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200" b="1" i="0" u="none" strike="noStrike" dirty="0">
                          <a:effectLst/>
                          <a:latin typeface="+mj-lt"/>
                        </a:rPr>
                        <a:t>0.17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95646">
                <a:tc>
                  <a:txBody>
                    <a:bodyPr/>
                    <a:lstStyle/>
                    <a:p>
                      <a:pPr algn="l" fontAlgn="b"/>
                      <a:r>
                        <a:rPr lang="en-US" sz="1200" i="1" u="none" strike="noStrike" baseline="0" dirty="0">
                          <a:effectLst/>
                        </a:rPr>
                        <a:t>          ADMIN</a:t>
                      </a:r>
                      <a:endParaRPr lang="en-US" sz="1200" b="0" i="1" u="none" strike="noStrike" baseline="0" dirty="0">
                        <a:effectLst/>
                        <a:latin typeface="Geneva"/>
                      </a:endParaRPr>
                    </a:p>
                  </a:txBody>
                  <a:tcPr marL="9525" marR="9525" marT="9525" marB="0" anchor="b"/>
                </a:tc>
                <a:tc>
                  <a:txBody>
                    <a:bodyPr/>
                    <a:lstStyle/>
                    <a:p>
                      <a:pPr algn="ctr" fontAlgn="b"/>
                      <a:r>
                        <a:rPr lang="en-US" sz="1200" b="0" i="0" u="none" strike="noStrike" dirty="0">
                          <a:effectLst/>
                          <a:latin typeface="+mj-lt"/>
                        </a:rPr>
                        <a:t>6.20</a:t>
                      </a:r>
                    </a:p>
                  </a:txBody>
                  <a:tcPr marL="9525" marR="9525" marT="9525" marB="0" anchor="b"/>
                </a:tc>
                <a:tc>
                  <a:txBody>
                    <a:bodyPr/>
                    <a:lstStyle/>
                    <a:p>
                      <a:pPr algn="ctr" fontAlgn="b"/>
                      <a:r>
                        <a:rPr lang="en-US" sz="1200" b="0" i="0" u="none" strike="noStrike" dirty="0">
                          <a:effectLst/>
                          <a:latin typeface="+mj-lt"/>
                        </a:rPr>
                        <a:t>6.20 </a:t>
                      </a:r>
                    </a:p>
                  </a:txBody>
                  <a:tcPr marL="9525" marR="9525" marT="9525" marB="0" anchor="b"/>
                </a:tc>
                <a:tc>
                  <a:txBody>
                    <a:bodyPr/>
                    <a:lstStyle/>
                    <a:p>
                      <a:pPr algn="ctr" fontAlgn="b"/>
                      <a:r>
                        <a:rPr lang="en-US" sz="1200" b="0" i="0" u="none" strike="noStrike" dirty="0">
                          <a:effectLst/>
                          <a:latin typeface="+mj-lt"/>
                        </a:rPr>
                        <a:t>0</a:t>
                      </a:r>
                    </a:p>
                  </a:txBody>
                  <a:tcPr marL="9525" marR="9525" marT="9525" marB="0" anchor="b"/>
                </a:tc>
                <a:extLst>
                  <a:ext uri="{0D108BD9-81ED-4DB2-BD59-A6C34878D82A}">
                    <a16:rowId xmlns:a16="http://schemas.microsoft.com/office/drawing/2014/main" val="10002"/>
                  </a:ext>
                </a:extLst>
              </a:tr>
              <a:tr h="195646">
                <a:tc>
                  <a:txBody>
                    <a:bodyPr/>
                    <a:lstStyle/>
                    <a:p>
                      <a:pPr algn="l" fontAlgn="b"/>
                      <a:r>
                        <a:rPr lang="en-US" sz="1200" i="1" u="none" strike="noStrike" baseline="0" dirty="0">
                          <a:effectLst/>
                        </a:rPr>
                        <a:t>          DISTRICT</a:t>
                      </a:r>
                      <a:endParaRPr lang="en-US" sz="1200" b="0" i="1" u="none" strike="noStrike" baseline="0" dirty="0">
                        <a:effectLst/>
                        <a:latin typeface="Geneva"/>
                      </a:endParaRPr>
                    </a:p>
                  </a:txBody>
                  <a:tcPr marL="9525" marR="9525" marT="9525" marB="0" anchor="b"/>
                </a:tc>
                <a:tc>
                  <a:txBody>
                    <a:bodyPr/>
                    <a:lstStyle/>
                    <a:p>
                      <a:pPr algn="ctr" fontAlgn="b"/>
                      <a:r>
                        <a:rPr lang="en-US" sz="1200" b="0" i="0" u="none" strike="noStrike" dirty="0">
                          <a:effectLst/>
                          <a:latin typeface="+mj-lt"/>
                        </a:rPr>
                        <a:t>2.00</a:t>
                      </a:r>
                    </a:p>
                  </a:txBody>
                  <a:tcPr marL="9525" marR="9525" marT="9525" marB="0" anchor="b"/>
                </a:tc>
                <a:tc>
                  <a:txBody>
                    <a:bodyPr/>
                    <a:lstStyle/>
                    <a:p>
                      <a:pPr algn="ctr" fontAlgn="b"/>
                      <a:r>
                        <a:rPr lang="en-US" sz="1200" b="0" i="0" u="none" strike="noStrike" dirty="0">
                          <a:effectLst/>
                          <a:latin typeface="+mj-lt"/>
                        </a:rPr>
                        <a:t>2.00</a:t>
                      </a:r>
                    </a:p>
                  </a:txBody>
                  <a:tcPr marL="9525" marR="9525" marT="9525" marB="0" anchor="b"/>
                </a:tc>
                <a:tc>
                  <a:txBody>
                    <a:bodyPr/>
                    <a:lstStyle/>
                    <a:p>
                      <a:pPr algn="ctr" fontAlgn="b"/>
                      <a:r>
                        <a:rPr lang="en-US" sz="1200" b="0" i="0" u="none" strike="noStrike" dirty="0">
                          <a:effectLst/>
                          <a:latin typeface="+mj-lt"/>
                        </a:rPr>
                        <a:t>0</a:t>
                      </a:r>
                    </a:p>
                  </a:txBody>
                  <a:tcPr marL="9525" marR="9525" marT="9525" marB="0" anchor="b"/>
                </a:tc>
                <a:extLst>
                  <a:ext uri="{0D108BD9-81ED-4DB2-BD59-A6C34878D82A}">
                    <a16:rowId xmlns:a16="http://schemas.microsoft.com/office/drawing/2014/main" val="10003"/>
                  </a:ext>
                </a:extLst>
              </a:tr>
              <a:tr h="195646">
                <a:tc>
                  <a:txBody>
                    <a:bodyPr/>
                    <a:lstStyle/>
                    <a:p>
                      <a:pPr algn="l" fontAlgn="b"/>
                      <a:r>
                        <a:rPr lang="en-US" sz="1200" i="1" u="none" strike="noStrike" baseline="0" dirty="0">
                          <a:effectLst/>
                        </a:rPr>
                        <a:t>          WPS</a:t>
                      </a:r>
                      <a:endParaRPr lang="en-US" sz="1200" b="0" i="1" u="none" strike="noStrike" baseline="0" dirty="0">
                        <a:effectLst/>
                        <a:latin typeface="Geneva"/>
                      </a:endParaRPr>
                    </a:p>
                  </a:txBody>
                  <a:tcPr marL="9525" marR="9525" marT="9525" marB="0" anchor="b"/>
                </a:tc>
                <a:tc>
                  <a:txBody>
                    <a:bodyPr/>
                    <a:lstStyle/>
                    <a:p>
                      <a:pPr algn="ctr" fontAlgn="b"/>
                      <a:r>
                        <a:rPr lang="en-US" sz="1200" b="0" i="0" u="none" strike="noStrike" dirty="0">
                          <a:effectLst/>
                          <a:latin typeface="+mj-lt"/>
                        </a:rPr>
                        <a:t>21.78</a:t>
                      </a:r>
                    </a:p>
                  </a:txBody>
                  <a:tcPr marL="9525" marR="9525" marT="9525" marB="0" anchor="b"/>
                </a:tc>
                <a:tc>
                  <a:txBody>
                    <a:bodyPr/>
                    <a:lstStyle/>
                    <a:p>
                      <a:pPr algn="ctr" fontAlgn="b"/>
                      <a:r>
                        <a:rPr lang="en-US" sz="1200" b="0" i="0" u="none" strike="noStrike" dirty="0">
                          <a:effectLst/>
                          <a:latin typeface="+mj-lt"/>
                        </a:rPr>
                        <a:t>22.33 </a:t>
                      </a:r>
                    </a:p>
                  </a:txBody>
                  <a:tcPr marL="9525" marR="9525" marT="9525" marB="0" anchor="b"/>
                </a:tc>
                <a:tc>
                  <a:txBody>
                    <a:bodyPr/>
                    <a:lstStyle/>
                    <a:p>
                      <a:pPr algn="ctr" fontAlgn="b"/>
                      <a:r>
                        <a:rPr lang="en-US" sz="1200" b="0" i="0" u="none" strike="noStrike" dirty="0">
                          <a:effectLst/>
                          <a:latin typeface="+mj-lt"/>
                        </a:rPr>
                        <a:t>.55</a:t>
                      </a:r>
                    </a:p>
                  </a:txBody>
                  <a:tcPr marL="9525" marR="9525" marT="9525" marB="0" anchor="b"/>
                </a:tc>
                <a:extLst>
                  <a:ext uri="{0D108BD9-81ED-4DB2-BD59-A6C34878D82A}">
                    <a16:rowId xmlns:a16="http://schemas.microsoft.com/office/drawing/2014/main" val="10004"/>
                  </a:ext>
                </a:extLst>
              </a:tr>
              <a:tr h="225751">
                <a:tc>
                  <a:txBody>
                    <a:bodyPr/>
                    <a:lstStyle/>
                    <a:p>
                      <a:pPr algn="l" fontAlgn="b"/>
                      <a:r>
                        <a:rPr lang="en-US" sz="1200" i="1" u="none" strike="noStrike" baseline="0" dirty="0">
                          <a:effectLst/>
                        </a:rPr>
                        <a:t>          WIS</a:t>
                      </a:r>
                      <a:endParaRPr lang="en-US" sz="1200" b="0" i="1" u="none" strike="noStrike" baseline="0" dirty="0">
                        <a:effectLst/>
                        <a:latin typeface="Geneva"/>
                      </a:endParaRPr>
                    </a:p>
                  </a:txBody>
                  <a:tcPr marL="9525" marR="9525" marT="9525" marB="0" anchor="b"/>
                </a:tc>
                <a:tc>
                  <a:txBody>
                    <a:bodyPr/>
                    <a:lstStyle/>
                    <a:p>
                      <a:pPr algn="ctr" fontAlgn="b"/>
                      <a:r>
                        <a:rPr lang="en-US" sz="1200" b="0" i="0" u="none" strike="noStrike" dirty="0">
                          <a:effectLst/>
                          <a:latin typeface="+mj-lt"/>
                        </a:rPr>
                        <a:t>30.42</a:t>
                      </a:r>
                    </a:p>
                  </a:txBody>
                  <a:tcPr marL="9525" marR="9525" marT="9525" marB="0" anchor="b"/>
                </a:tc>
                <a:tc>
                  <a:txBody>
                    <a:bodyPr/>
                    <a:lstStyle/>
                    <a:p>
                      <a:pPr algn="ctr" fontAlgn="b"/>
                      <a:r>
                        <a:rPr lang="en-US" sz="1200" b="0" i="0" u="none" strike="noStrike" dirty="0">
                          <a:effectLst/>
                          <a:latin typeface="+mj-lt"/>
                        </a:rPr>
                        <a:t>30.17 </a:t>
                      </a:r>
                    </a:p>
                  </a:txBody>
                  <a:tcPr marL="9525" marR="9525" marT="9525" marB="0" anchor="b"/>
                </a:tc>
                <a:tc>
                  <a:txBody>
                    <a:bodyPr/>
                    <a:lstStyle/>
                    <a:p>
                      <a:pPr algn="ctr" fontAlgn="b"/>
                      <a:r>
                        <a:rPr lang="en-US" sz="1200" b="0" i="0" u="none" strike="noStrike" dirty="0">
                          <a:effectLst/>
                          <a:latin typeface="+mj-lt"/>
                        </a:rPr>
                        <a:t>(.25)</a:t>
                      </a:r>
                    </a:p>
                  </a:txBody>
                  <a:tcPr marL="9525" marR="9525" marT="9525" marB="0" anchor="b"/>
                </a:tc>
                <a:extLst>
                  <a:ext uri="{0D108BD9-81ED-4DB2-BD59-A6C34878D82A}">
                    <a16:rowId xmlns:a16="http://schemas.microsoft.com/office/drawing/2014/main" val="10005"/>
                  </a:ext>
                </a:extLst>
              </a:tr>
              <a:tr h="195646">
                <a:tc>
                  <a:txBody>
                    <a:bodyPr/>
                    <a:lstStyle/>
                    <a:p>
                      <a:pPr algn="l" fontAlgn="b"/>
                      <a:r>
                        <a:rPr lang="en-US" sz="1200" i="1" u="none" strike="noStrike" baseline="0" dirty="0">
                          <a:effectLst/>
                        </a:rPr>
                        <a:t>          WMS</a:t>
                      </a:r>
                      <a:endParaRPr lang="en-US" sz="1200" b="0" i="1" u="none" strike="noStrike" baseline="0" dirty="0">
                        <a:effectLst/>
                        <a:latin typeface="Geneva"/>
                      </a:endParaRPr>
                    </a:p>
                  </a:txBody>
                  <a:tcPr marL="9525" marR="9525" marT="9525" marB="0" anchor="b"/>
                </a:tc>
                <a:tc>
                  <a:txBody>
                    <a:bodyPr/>
                    <a:lstStyle/>
                    <a:p>
                      <a:pPr algn="ctr" fontAlgn="b"/>
                      <a:r>
                        <a:rPr lang="en-US" sz="1200" b="0" i="0" u="none" strike="noStrike" dirty="0">
                          <a:effectLst/>
                          <a:latin typeface="+mj-lt"/>
                        </a:rPr>
                        <a:t>33.07</a:t>
                      </a:r>
                    </a:p>
                  </a:txBody>
                  <a:tcPr marL="9525" marR="9525" marT="9525" marB="0" anchor="b"/>
                </a:tc>
                <a:tc>
                  <a:txBody>
                    <a:bodyPr/>
                    <a:lstStyle/>
                    <a:p>
                      <a:pPr algn="ctr" fontAlgn="b"/>
                      <a:r>
                        <a:rPr lang="en-US" sz="1200" b="0" i="0" u="none" strike="noStrike" dirty="0">
                          <a:effectLst/>
                          <a:latin typeface="+mj-lt"/>
                        </a:rPr>
                        <a:t>33.85 </a:t>
                      </a:r>
                    </a:p>
                  </a:txBody>
                  <a:tcPr marL="9525" marR="9525" marT="9525" marB="0" anchor="b"/>
                </a:tc>
                <a:tc>
                  <a:txBody>
                    <a:bodyPr/>
                    <a:lstStyle/>
                    <a:p>
                      <a:pPr algn="ctr" fontAlgn="b"/>
                      <a:r>
                        <a:rPr lang="en-US" sz="1200" b="0" i="0" u="none" strike="noStrike" dirty="0">
                          <a:effectLst/>
                          <a:latin typeface="+mj-lt"/>
                        </a:rPr>
                        <a:t>.78</a:t>
                      </a:r>
                    </a:p>
                  </a:txBody>
                  <a:tcPr marL="9525" marR="9525" marT="9525" marB="0" anchor="b"/>
                </a:tc>
                <a:extLst>
                  <a:ext uri="{0D108BD9-81ED-4DB2-BD59-A6C34878D82A}">
                    <a16:rowId xmlns:a16="http://schemas.microsoft.com/office/drawing/2014/main" val="10006"/>
                  </a:ext>
                </a:extLst>
              </a:tr>
              <a:tr h="195646">
                <a:tc>
                  <a:txBody>
                    <a:bodyPr/>
                    <a:lstStyle/>
                    <a:p>
                      <a:pPr algn="l" fontAlgn="b"/>
                      <a:r>
                        <a:rPr lang="en-US" sz="1200" i="1" u="none" strike="noStrike" baseline="0" dirty="0">
                          <a:effectLst/>
                        </a:rPr>
                        <a:t>          WHS</a:t>
                      </a:r>
                      <a:endParaRPr lang="en-US" sz="1200" b="0" i="1" u="none" strike="noStrike" baseline="0" dirty="0">
                        <a:effectLst/>
                        <a:latin typeface="Geneva"/>
                      </a:endParaRPr>
                    </a:p>
                  </a:txBody>
                  <a:tcPr marL="9525" marR="9525" marT="9525" marB="0" anchor="b"/>
                </a:tc>
                <a:tc>
                  <a:txBody>
                    <a:bodyPr/>
                    <a:lstStyle/>
                    <a:p>
                      <a:pPr algn="ctr" fontAlgn="b"/>
                      <a:r>
                        <a:rPr lang="en-US" sz="1200" b="0" i="0" u="none" strike="noStrike" dirty="0">
                          <a:effectLst/>
                          <a:latin typeface="+mj-lt"/>
                        </a:rPr>
                        <a:t>29.18</a:t>
                      </a:r>
                    </a:p>
                  </a:txBody>
                  <a:tcPr marL="9525" marR="9525" marT="9525" marB="0" anchor="b"/>
                </a:tc>
                <a:tc>
                  <a:txBody>
                    <a:bodyPr/>
                    <a:lstStyle/>
                    <a:p>
                      <a:pPr algn="ctr" fontAlgn="b"/>
                      <a:r>
                        <a:rPr lang="en-US" sz="1200" b="0" i="0" u="none" strike="noStrike" dirty="0">
                          <a:effectLst/>
                          <a:latin typeface="+mj-lt"/>
                        </a:rPr>
                        <a:t>28.27 </a:t>
                      </a:r>
                    </a:p>
                  </a:txBody>
                  <a:tcPr marL="9525" marR="9525" marT="9525" marB="0" anchor="b"/>
                </a:tc>
                <a:tc>
                  <a:txBody>
                    <a:bodyPr/>
                    <a:lstStyle/>
                    <a:p>
                      <a:pPr algn="ctr" fontAlgn="b"/>
                      <a:r>
                        <a:rPr lang="en-US" sz="1200" b="0" i="0" u="none" strike="noStrike" dirty="0">
                          <a:effectLst/>
                          <a:latin typeface="+mj-lt"/>
                        </a:rPr>
                        <a:t>(.91)</a:t>
                      </a:r>
                    </a:p>
                  </a:txBody>
                  <a:tcPr marL="9525" marR="9525" marT="9525" marB="0" anchor="b"/>
                </a:tc>
                <a:extLst>
                  <a:ext uri="{0D108BD9-81ED-4DB2-BD59-A6C34878D82A}">
                    <a16:rowId xmlns:a16="http://schemas.microsoft.com/office/drawing/2014/main" val="10007"/>
                  </a:ext>
                </a:extLst>
              </a:tr>
              <a:tr h="195646">
                <a:tc>
                  <a:txBody>
                    <a:bodyPr/>
                    <a:lstStyle/>
                    <a:p>
                      <a:pPr algn="l" fontAlgn="b"/>
                      <a:r>
                        <a:rPr lang="en-US" sz="1200" i="1" u="none" strike="noStrike" baseline="0" dirty="0">
                          <a:effectLst/>
                        </a:rPr>
                        <a:t>          Yale</a:t>
                      </a:r>
                      <a:endParaRPr lang="en-US" sz="1200" b="0" i="1" u="none" strike="noStrike" baseline="0" dirty="0">
                        <a:effectLst/>
                        <a:latin typeface="Geneva"/>
                      </a:endParaRPr>
                    </a:p>
                  </a:txBody>
                  <a:tcPr marL="9525" marR="9525" marT="9525" marB="0" anchor="b"/>
                </a:tc>
                <a:tc>
                  <a:txBody>
                    <a:bodyPr/>
                    <a:lstStyle/>
                    <a:p>
                      <a:pPr algn="ctr" fontAlgn="b"/>
                      <a:r>
                        <a:rPr lang="en-US" sz="1200" b="0" i="0" u="none" strike="noStrike" dirty="0">
                          <a:effectLst/>
                          <a:latin typeface="+mj-lt"/>
                        </a:rPr>
                        <a:t>2.65</a:t>
                      </a:r>
                    </a:p>
                  </a:txBody>
                  <a:tcPr marL="9525" marR="9525" marT="9525" marB="0" anchor="b"/>
                </a:tc>
                <a:tc>
                  <a:txBody>
                    <a:bodyPr/>
                    <a:lstStyle/>
                    <a:p>
                      <a:pPr algn="ctr" fontAlgn="b"/>
                      <a:r>
                        <a:rPr lang="en-US" sz="1200" b="0" i="0" u="none" strike="noStrike" dirty="0">
                          <a:effectLst/>
                          <a:latin typeface="+mj-lt"/>
                        </a:rPr>
                        <a:t>2.65 </a:t>
                      </a:r>
                    </a:p>
                  </a:txBody>
                  <a:tcPr marL="9525" marR="9525" marT="9525" marB="0" anchor="b"/>
                </a:tc>
                <a:tc>
                  <a:txBody>
                    <a:bodyPr/>
                    <a:lstStyle/>
                    <a:p>
                      <a:pPr algn="ctr" fontAlgn="b"/>
                      <a:r>
                        <a:rPr lang="en-US" sz="1200" b="0" i="0" u="none" strike="noStrike" dirty="0">
                          <a:effectLst/>
                          <a:latin typeface="+mj-lt"/>
                        </a:rPr>
                        <a:t>0</a:t>
                      </a:r>
                    </a:p>
                  </a:txBody>
                  <a:tcPr marL="9525" marR="9525" marT="9525" marB="0" anchor="b"/>
                </a:tc>
                <a:extLst>
                  <a:ext uri="{0D108BD9-81ED-4DB2-BD59-A6C34878D82A}">
                    <a16:rowId xmlns:a16="http://schemas.microsoft.com/office/drawing/2014/main" val="10008"/>
                  </a:ext>
                </a:extLst>
              </a:tr>
              <a:tr h="195646">
                <a:tc>
                  <a:txBody>
                    <a:bodyPr/>
                    <a:lstStyle/>
                    <a:p>
                      <a:pPr algn="l" fontAlgn="b"/>
                      <a:r>
                        <a:rPr lang="en-US" sz="1200" u="none" strike="noStrike" baseline="0" dirty="0">
                          <a:effectLst/>
                        </a:rPr>
                        <a:t>ALTERNATIVE ED</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3.4</a:t>
                      </a:r>
                    </a:p>
                  </a:txBody>
                  <a:tcPr marL="9525" marR="9525" marT="9525" marB="0" anchor="b"/>
                </a:tc>
                <a:tc>
                  <a:txBody>
                    <a:bodyPr/>
                    <a:lstStyle/>
                    <a:p>
                      <a:pPr algn="ctr" fontAlgn="b"/>
                      <a:r>
                        <a:rPr lang="en-US" sz="1200" u="none" strike="noStrike" baseline="0" dirty="0">
                          <a:effectLst/>
                        </a:rPr>
                        <a:t>3.4</a:t>
                      </a:r>
                      <a:endParaRPr lang="en-US" sz="1200" b="0" i="0" u="none" strike="noStrike" baseline="0" dirty="0">
                        <a:effectLst/>
                        <a:latin typeface="Geneva"/>
                      </a:endParaRPr>
                    </a:p>
                  </a:txBody>
                  <a:tcPr marL="9525" marR="9525" marT="9525" marB="0" anchor="b"/>
                </a:tc>
                <a:tc>
                  <a:txBody>
                    <a:bodyPr/>
                    <a:lstStyle/>
                    <a:p>
                      <a:pPr algn="ctr" fontAlgn="b"/>
                      <a:r>
                        <a:rPr lang="en-US" sz="1200" b="0" i="0" u="none" strike="noStrike" baseline="0" dirty="0">
                          <a:effectLst/>
                          <a:latin typeface="+mn-lt"/>
                        </a:rPr>
                        <a:t>0</a:t>
                      </a:r>
                      <a:endParaRPr lang="en-US" sz="1200" b="0" i="0" u="none" strike="noStrike" baseline="0" dirty="0">
                        <a:effectLst/>
                        <a:latin typeface="Geneva"/>
                      </a:endParaRPr>
                    </a:p>
                  </a:txBody>
                  <a:tcPr marL="9525" marR="9525" marT="9525" marB="0" anchor="b"/>
                </a:tc>
                <a:extLst>
                  <a:ext uri="{0D108BD9-81ED-4DB2-BD59-A6C34878D82A}">
                    <a16:rowId xmlns:a16="http://schemas.microsoft.com/office/drawing/2014/main" val="10009"/>
                  </a:ext>
                </a:extLst>
              </a:tr>
              <a:tr h="198995">
                <a:tc>
                  <a:txBody>
                    <a:bodyPr/>
                    <a:lstStyle/>
                    <a:p>
                      <a:pPr algn="l" fontAlgn="b"/>
                      <a:r>
                        <a:rPr lang="en-US" sz="1200" u="none" strike="noStrike" baseline="0" dirty="0">
                          <a:effectLst/>
                        </a:rPr>
                        <a:t>SPECIAL ED</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19.4</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20.43</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1.03</a:t>
                      </a:r>
                      <a:endParaRPr lang="en-US" sz="1200" b="0" i="0" u="none" strike="noStrike" baseline="0" dirty="0">
                        <a:effectLst/>
                        <a:latin typeface="Geneva"/>
                      </a:endParaRPr>
                    </a:p>
                  </a:txBody>
                  <a:tcPr marL="9525" marR="9525" marT="9525" marB="0" anchor="b"/>
                </a:tc>
                <a:extLst>
                  <a:ext uri="{0D108BD9-81ED-4DB2-BD59-A6C34878D82A}">
                    <a16:rowId xmlns:a16="http://schemas.microsoft.com/office/drawing/2014/main" val="10010"/>
                  </a:ext>
                </a:extLst>
              </a:tr>
              <a:tr h="195646">
                <a:tc>
                  <a:txBody>
                    <a:bodyPr/>
                    <a:lstStyle/>
                    <a:p>
                      <a:pPr algn="l" fontAlgn="b"/>
                      <a:r>
                        <a:rPr lang="en-US" sz="1200" u="none" strike="noStrike" baseline="0" dirty="0">
                          <a:effectLst/>
                        </a:rPr>
                        <a:t>CTE – WHS/WMS</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4.00</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3.60</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(.40)</a:t>
                      </a:r>
                      <a:endParaRPr lang="en-US" sz="1200" b="0" i="0" u="none" strike="noStrike" baseline="0" dirty="0">
                        <a:effectLst/>
                        <a:latin typeface="Geneva"/>
                      </a:endParaRPr>
                    </a:p>
                  </a:txBody>
                  <a:tcPr marL="9525" marR="9525" marT="9525" marB="0" anchor="b"/>
                </a:tc>
                <a:extLst>
                  <a:ext uri="{0D108BD9-81ED-4DB2-BD59-A6C34878D82A}">
                    <a16:rowId xmlns:a16="http://schemas.microsoft.com/office/drawing/2014/main" val="10011"/>
                  </a:ext>
                </a:extLst>
              </a:tr>
              <a:tr h="329421">
                <a:tc>
                  <a:txBody>
                    <a:bodyPr/>
                    <a:lstStyle/>
                    <a:p>
                      <a:pPr algn="l" fontAlgn="b"/>
                      <a:r>
                        <a:rPr lang="en-US" sz="1200" u="none" strike="noStrike" baseline="0" dirty="0">
                          <a:effectLst/>
                        </a:rPr>
                        <a:t>REMEDIATION</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5.76</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5.93</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.17</a:t>
                      </a:r>
                      <a:endParaRPr lang="en-US" sz="1200" b="0" i="0" u="none" strike="noStrike" baseline="0" dirty="0">
                        <a:effectLst/>
                        <a:latin typeface="Geneva"/>
                      </a:endParaRPr>
                    </a:p>
                  </a:txBody>
                  <a:tcPr marL="9525" marR="9525" marT="9525" marB="0" anchor="b"/>
                </a:tc>
                <a:extLst>
                  <a:ext uri="{0D108BD9-81ED-4DB2-BD59-A6C34878D82A}">
                    <a16:rowId xmlns:a16="http://schemas.microsoft.com/office/drawing/2014/main" val="10012"/>
                  </a:ext>
                </a:extLst>
              </a:tr>
              <a:tr h="195646">
                <a:tc>
                  <a:txBody>
                    <a:bodyPr/>
                    <a:lstStyle/>
                    <a:p>
                      <a:pPr algn="l" fontAlgn="b"/>
                      <a:r>
                        <a:rPr lang="en-US" sz="1200" u="none" strike="noStrike" baseline="0" dirty="0">
                          <a:effectLst/>
                        </a:rPr>
                        <a:t>BILINGUAL/HI-C</a:t>
                      </a:r>
                      <a:endParaRPr lang="en-US" sz="1200" b="0" i="0" u="none" strike="noStrike" baseline="0" dirty="0">
                        <a:effectLst/>
                        <a:latin typeface="Geneva"/>
                      </a:endParaRPr>
                    </a:p>
                  </a:txBody>
                  <a:tcPr marL="9525" marR="9525" marT="9525" marB="0" anchor="b"/>
                </a:tc>
                <a:tc>
                  <a:txBody>
                    <a:bodyPr/>
                    <a:lstStyle/>
                    <a:p>
                      <a:pPr algn="ctr" fontAlgn="b"/>
                      <a:r>
                        <a:rPr lang="en-US" sz="1200" b="0" i="0" u="none" strike="noStrike" baseline="0" dirty="0">
                          <a:effectLst/>
                          <a:latin typeface="Geneva"/>
                        </a:rPr>
                        <a:t>1.27</a:t>
                      </a:r>
                    </a:p>
                  </a:txBody>
                  <a:tcPr marL="9525" marR="9525" marT="9525" marB="0" anchor="b"/>
                </a:tc>
                <a:tc>
                  <a:txBody>
                    <a:bodyPr/>
                    <a:lstStyle/>
                    <a:p>
                      <a:pPr algn="ctr" fontAlgn="b"/>
                      <a:r>
                        <a:rPr lang="en-US" sz="1200" u="none" strike="noStrike" baseline="0" dirty="0">
                          <a:effectLst/>
                        </a:rPr>
                        <a:t>.97</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(.30)</a:t>
                      </a:r>
                      <a:endParaRPr lang="en-US" sz="1200" b="0" i="0" u="none" strike="noStrike" baseline="0" dirty="0">
                        <a:effectLst/>
                        <a:latin typeface="Geneva"/>
                      </a:endParaRPr>
                    </a:p>
                  </a:txBody>
                  <a:tcPr marL="9525" marR="9525" marT="9525" marB="0" anchor="b"/>
                </a:tc>
                <a:extLst>
                  <a:ext uri="{0D108BD9-81ED-4DB2-BD59-A6C34878D82A}">
                    <a16:rowId xmlns:a16="http://schemas.microsoft.com/office/drawing/2014/main" val="10013"/>
                  </a:ext>
                </a:extLst>
              </a:tr>
              <a:tr h="195646">
                <a:tc>
                  <a:txBody>
                    <a:bodyPr/>
                    <a:lstStyle/>
                    <a:p>
                      <a:pPr algn="l" fontAlgn="b"/>
                      <a:r>
                        <a:rPr lang="en-US" sz="1200" u="none" strike="noStrike" baseline="0" dirty="0">
                          <a:effectLst/>
                        </a:rPr>
                        <a:t>DISTRICT SUPPORT</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1.00 </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1.00 </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0   </a:t>
                      </a:r>
                      <a:endParaRPr lang="en-US" sz="1200" b="0" i="0" u="none" strike="noStrike" baseline="0" dirty="0">
                        <a:effectLst/>
                        <a:latin typeface="Geneva"/>
                      </a:endParaRPr>
                    </a:p>
                  </a:txBody>
                  <a:tcPr marL="9525" marR="9525" marT="9525" marB="0" anchor="b"/>
                </a:tc>
                <a:extLst>
                  <a:ext uri="{0D108BD9-81ED-4DB2-BD59-A6C34878D82A}">
                    <a16:rowId xmlns:a16="http://schemas.microsoft.com/office/drawing/2014/main" val="10014"/>
                  </a:ext>
                </a:extLst>
              </a:tr>
              <a:tr h="195646">
                <a:tc>
                  <a:txBody>
                    <a:bodyPr/>
                    <a:lstStyle/>
                    <a:p>
                      <a:pPr algn="l" fontAlgn="b"/>
                      <a:r>
                        <a:rPr lang="en-US" sz="1200" u="none" strike="noStrike" baseline="0" dirty="0">
                          <a:effectLst/>
                        </a:rPr>
                        <a:t> </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 </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 </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 </a:t>
                      </a:r>
                      <a:endParaRPr lang="en-US" sz="1200" b="0" i="0" u="none" strike="noStrike" baseline="0" dirty="0">
                        <a:effectLst/>
                        <a:latin typeface="Geneva"/>
                      </a:endParaRPr>
                    </a:p>
                  </a:txBody>
                  <a:tcPr marL="9525" marR="9525" marT="9525" marB="0" anchor="b"/>
                </a:tc>
                <a:extLst>
                  <a:ext uri="{0D108BD9-81ED-4DB2-BD59-A6C34878D82A}">
                    <a16:rowId xmlns:a16="http://schemas.microsoft.com/office/drawing/2014/main" val="10015"/>
                  </a:ext>
                </a:extLst>
              </a:tr>
              <a:tr h="177874">
                <a:tc>
                  <a:txBody>
                    <a:bodyPr/>
                    <a:lstStyle/>
                    <a:p>
                      <a:pPr algn="l" fontAlgn="b"/>
                      <a:r>
                        <a:rPr lang="en-US" sz="1200" u="none" strike="noStrike" baseline="0" dirty="0">
                          <a:effectLst/>
                        </a:rPr>
                        <a:t>TOTAL CERT/ADMIN</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161.30 </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161.47</a:t>
                      </a:r>
                      <a:endParaRPr lang="en-US" sz="1200" b="0" i="0" u="none" strike="noStrike" baseline="0" dirty="0">
                        <a:effectLst/>
                        <a:latin typeface="Geneva"/>
                      </a:endParaRPr>
                    </a:p>
                  </a:txBody>
                  <a:tcPr marL="9525" marR="9525" marT="9525" marB="0" anchor="b"/>
                </a:tc>
                <a:tc>
                  <a:txBody>
                    <a:bodyPr/>
                    <a:lstStyle/>
                    <a:p>
                      <a:pPr algn="ctr" fontAlgn="b"/>
                      <a:r>
                        <a:rPr lang="en-US" sz="1200" u="none" strike="noStrike" baseline="0" dirty="0">
                          <a:effectLst/>
                        </a:rPr>
                        <a:t>.17</a:t>
                      </a:r>
                      <a:endParaRPr lang="en-US" sz="1200" b="0" i="0" u="none" strike="noStrike" baseline="0" dirty="0">
                        <a:effectLst/>
                        <a:latin typeface="Geneva"/>
                      </a:endParaRPr>
                    </a:p>
                  </a:txBody>
                  <a:tcPr marL="9525" marR="9525" marT="9525" marB="0" anchor="b"/>
                </a:tc>
                <a:extLst>
                  <a:ext uri="{0D108BD9-81ED-4DB2-BD59-A6C34878D82A}">
                    <a16:rowId xmlns:a16="http://schemas.microsoft.com/office/drawing/2014/main" val="10016"/>
                  </a:ext>
                </a:extLst>
              </a:tr>
              <a:tr h="177874">
                <a:tc>
                  <a:txBody>
                    <a:bodyPr/>
                    <a:lstStyle/>
                    <a:p>
                      <a:pPr algn="l" fontAlgn="b"/>
                      <a:endParaRPr lang="en-US" sz="1200" b="0" i="0" u="none" strike="noStrike" baseline="0" dirty="0">
                        <a:effectLst/>
                        <a:latin typeface="Geneva"/>
                      </a:endParaRPr>
                    </a:p>
                  </a:txBody>
                  <a:tcPr marL="9525" marR="9525" marT="9525" marB="0" anchor="b"/>
                </a:tc>
                <a:tc>
                  <a:txBody>
                    <a:bodyPr/>
                    <a:lstStyle/>
                    <a:p>
                      <a:pPr algn="l" fontAlgn="b"/>
                      <a:endParaRPr lang="en-US" sz="1200" b="0" i="0" u="none" strike="noStrike" baseline="0" dirty="0">
                        <a:effectLst/>
                        <a:latin typeface="Geneva"/>
                      </a:endParaRPr>
                    </a:p>
                  </a:txBody>
                  <a:tcPr marL="9525" marR="9525" marT="9525" marB="0" anchor="b"/>
                </a:tc>
                <a:tc>
                  <a:txBody>
                    <a:bodyPr/>
                    <a:lstStyle/>
                    <a:p>
                      <a:pPr algn="l" fontAlgn="b"/>
                      <a:endParaRPr lang="en-US" sz="1200" b="0" i="0" u="none" strike="noStrike" baseline="0" dirty="0">
                        <a:effectLst/>
                        <a:latin typeface="Geneva"/>
                      </a:endParaRPr>
                    </a:p>
                  </a:txBody>
                  <a:tcPr marL="9525" marR="9525" marT="9525" marB="0" anchor="b"/>
                </a:tc>
                <a:tc>
                  <a:txBody>
                    <a:bodyPr/>
                    <a:lstStyle/>
                    <a:p>
                      <a:pPr algn="l" fontAlgn="b"/>
                      <a:endParaRPr lang="en-US" sz="1200" b="0" i="0" u="none" strike="noStrike" baseline="0" dirty="0">
                        <a:effectLst/>
                        <a:latin typeface="Geneva"/>
                      </a:endParaRPr>
                    </a:p>
                  </a:txBody>
                  <a:tcPr marL="9525" marR="9525" marT="9525" marB="0" anchor="b"/>
                </a:tc>
                <a:extLst>
                  <a:ext uri="{0D108BD9-81ED-4DB2-BD59-A6C34878D82A}">
                    <a16:rowId xmlns:a16="http://schemas.microsoft.com/office/drawing/2014/main" val="2433921219"/>
                  </a:ext>
                </a:extLst>
              </a:tr>
            </a:tbl>
          </a:graphicData>
        </a:graphic>
      </p:graphicFrame>
      <p:sp>
        <p:nvSpPr>
          <p:cNvPr id="5" name="TextBox 4"/>
          <p:cNvSpPr txBox="1"/>
          <p:nvPr/>
        </p:nvSpPr>
        <p:spPr>
          <a:xfrm>
            <a:off x="609599" y="5334000"/>
            <a:ext cx="6172201" cy="861774"/>
          </a:xfrm>
          <a:prstGeom prst="rect">
            <a:avLst/>
          </a:prstGeom>
          <a:noFill/>
        </p:spPr>
        <p:txBody>
          <a:bodyPr wrap="square" rtlCol="0">
            <a:spAutoFit/>
          </a:bodyPr>
          <a:lstStyle/>
          <a:p>
            <a:r>
              <a:rPr lang="en-US" sz="1000" dirty="0"/>
              <a:t>Overall increase of .17 from 18-19 actual is a combination of staff decreases in some areas, increases in others and moving of staff between programs.  The decreases include a .60 WHS Foreign Language Teacher,  .40 WHS CTE decrease, ,40 WIS Bilingual decrease.  The increases include .50 additional CE LAP and .5 additional CE Bilingual, 1.0 Psych at CE, 2 additional K-4 staff at CE, </a:t>
            </a:r>
          </a:p>
          <a:p>
            <a:endParaRPr lang="en-US" sz="1000" dirty="0"/>
          </a:p>
        </p:txBody>
      </p:sp>
    </p:spTree>
    <p:extLst>
      <p:ext uri="{BB962C8B-B14F-4D97-AF65-F5344CB8AC3E}">
        <p14:creationId xmlns:p14="http://schemas.microsoft.com/office/powerpoint/2010/main" val="3307642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599" y="76200"/>
            <a:ext cx="6347713" cy="381000"/>
          </a:xfrm>
        </p:spPr>
        <p:txBody>
          <a:bodyPr>
            <a:normAutofit fontScale="90000"/>
          </a:bodyPr>
          <a:lstStyle/>
          <a:p>
            <a:r>
              <a:rPr lang="en-US" sz="2400" dirty="0"/>
              <a:t>Classified Staff</a:t>
            </a:r>
          </a:p>
        </p:txBody>
      </p:sp>
      <p:graphicFrame>
        <p:nvGraphicFramePr>
          <p:cNvPr id="8" name="Table 7"/>
          <p:cNvGraphicFramePr>
            <a:graphicFrameLocks noGrp="1"/>
          </p:cNvGraphicFramePr>
          <p:nvPr>
            <p:extLst>
              <p:ext uri="{D42A27DB-BD31-4B8C-83A1-F6EECF244321}">
                <p14:modId xmlns:p14="http://schemas.microsoft.com/office/powerpoint/2010/main" val="770338757"/>
              </p:ext>
            </p:extLst>
          </p:nvPr>
        </p:nvGraphicFramePr>
        <p:xfrm>
          <a:off x="762000" y="457201"/>
          <a:ext cx="7696200" cy="6183361"/>
        </p:xfrm>
        <a:graphic>
          <a:graphicData uri="http://schemas.openxmlformats.org/drawingml/2006/table">
            <a:tbl>
              <a:tblPr>
                <a:tableStyleId>{5C22544A-7EE6-4342-B048-85BDC9FD1C3A}</a:tableStyleId>
              </a:tblPr>
              <a:tblGrid>
                <a:gridCol w="1936963">
                  <a:extLst>
                    <a:ext uri="{9D8B030D-6E8A-4147-A177-3AD203B41FA5}">
                      <a16:colId xmlns:a16="http://schemas.microsoft.com/office/drawing/2014/main" val="20000"/>
                    </a:ext>
                  </a:extLst>
                </a:gridCol>
                <a:gridCol w="730037">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3276600">
                  <a:extLst>
                    <a:ext uri="{9D8B030D-6E8A-4147-A177-3AD203B41FA5}">
                      <a16:colId xmlns:a16="http://schemas.microsoft.com/office/drawing/2014/main" val="20004"/>
                    </a:ext>
                  </a:extLst>
                </a:gridCol>
              </a:tblGrid>
              <a:tr h="435024">
                <a:tc>
                  <a:txBody>
                    <a:bodyPr/>
                    <a:lstStyle/>
                    <a:p>
                      <a:pPr algn="ctr" fontAlgn="b"/>
                      <a:r>
                        <a:rPr lang="en-US" sz="1200" b="1" u="sng" strike="noStrike" dirty="0">
                          <a:effectLst/>
                        </a:rPr>
                        <a:t>PROGRAM</a:t>
                      </a:r>
                      <a:endParaRPr lang="en-US" sz="1200" b="1" i="0" u="sng" strike="noStrike" dirty="0">
                        <a:effectLst/>
                        <a:latin typeface="Geneva"/>
                      </a:endParaRPr>
                    </a:p>
                  </a:txBody>
                  <a:tcPr marL="9525" marR="9525" marT="9525" marB="0" anchor="b"/>
                </a:tc>
                <a:tc>
                  <a:txBody>
                    <a:bodyPr/>
                    <a:lstStyle/>
                    <a:p>
                      <a:pPr algn="ctr" fontAlgn="b"/>
                      <a:r>
                        <a:rPr lang="en-US" sz="1400" b="1" u="none" strike="noStrike" baseline="0" dirty="0">
                          <a:effectLst/>
                        </a:rPr>
                        <a:t>18-19 Actual</a:t>
                      </a:r>
                      <a:endParaRPr lang="en-US" sz="1400" b="1" i="0" u="none" strike="noStrike" baseline="0" dirty="0">
                        <a:effectLst/>
                        <a:latin typeface="Geneva"/>
                      </a:endParaRPr>
                    </a:p>
                  </a:txBody>
                  <a:tcPr marL="9525" marR="9525" marT="9525" marB="0" anchor="b"/>
                </a:tc>
                <a:tc>
                  <a:txBody>
                    <a:bodyPr/>
                    <a:lstStyle/>
                    <a:p>
                      <a:pPr algn="ctr" fontAlgn="b"/>
                      <a:r>
                        <a:rPr lang="en-US" sz="1400" b="1" u="none" strike="noStrike" baseline="0" dirty="0">
                          <a:effectLst/>
                        </a:rPr>
                        <a:t>19-20 Budget</a:t>
                      </a:r>
                      <a:endParaRPr lang="en-US" sz="1400" b="1" i="0" u="none" strike="noStrike" baseline="0" dirty="0">
                        <a:effectLst/>
                        <a:latin typeface="Geneva"/>
                      </a:endParaRPr>
                    </a:p>
                  </a:txBody>
                  <a:tcPr marL="9525" marR="9525" marT="9525" marB="0" anchor="b"/>
                </a:tc>
                <a:tc>
                  <a:txBody>
                    <a:bodyPr/>
                    <a:lstStyle/>
                    <a:p>
                      <a:pPr algn="ctr" fontAlgn="b"/>
                      <a:r>
                        <a:rPr lang="en-US" sz="1200" b="1" u="sng" strike="noStrike" dirty="0">
                          <a:effectLst/>
                        </a:rPr>
                        <a:t>DIFFERENCE</a:t>
                      </a:r>
                      <a:endParaRPr lang="en-US" sz="1200" b="1" i="0" u="sng" strike="noStrike" dirty="0">
                        <a:effectLst/>
                        <a:latin typeface="Geneva"/>
                      </a:endParaRPr>
                    </a:p>
                  </a:txBody>
                  <a:tcPr marL="9525" marR="9525" marT="9525" marB="0" anchor="b"/>
                </a:tc>
                <a:tc>
                  <a:txBody>
                    <a:bodyPr/>
                    <a:lstStyle/>
                    <a:p>
                      <a:pPr algn="l" fontAlgn="b"/>
                      <a:r>
                        <a:rPr lang="en-US" sz="1200" b="1" u="sng" strike="noStrike" dirty="0">
                          <a:effectLst/>
                        </a:rPr>
                        <a:t>EXPLANATION</a:t>
                      </a:r>
                      <a:endParaRPr lang="en-US" sz="1200" b="1" i="0" u="sng" strike="noStrike" dirty="0">
                        <a:effectLst/>
                        <a:latin typeface="Geneva"/>
                      </a:endParaRPr>
                    </a:p>
                  </a:txBody>
                  <a:tcPr marL="9525" marR="9525" marT="9525" marB="0" anchor="b"/>
                </a:tc>
                <a:extLst>
                  <a:ext uri="{0D108BD9-81ED-4DB2-BD59-A6C34878D82A}">
                    <a16:rowId xmlns:a16="http://schemas.microsoft.com/office/drawing/2014/main" val="10000"/>
                  </a:ext>
                </a:extLst>
              </a:tr>
              <a:tr h="556603">
                <a:tc>
                  <a:txBody>
                    <a:bodyPr/>
                    <a:lstStyle/>
                    <a:p>
                      <a:pPr algn="l" fontAlgn="b"/>
                      <a:r>
                        <a:rPr lang="en-US" sz="1200" u="none" strike="noStrike" dirty="0">
                          <a:effectLst/>
                        </a:rPr>
                        <a:t>BASIC ED</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         29.31 </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33.05</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3.74</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a:effectLst/>
                          <a:latin typeface="+mn-lt"/>
                        </a:rPr>
                        <a:t>Addition of Secretary at NFES, addition of district interpreter, accounting changes, unpaid leave included in 18-19</a:t>
                      </a:r>
                      <a:endParaRPr lang="en-US" sz="1200" b="0" i="0" u="none" strike="noStrike" dirty="0">
                        <a:effectLst/>
                        <a:latin typeface="Geneva"/>
                      </a:endParaRPr>
                    </a:p>
                  </a:txBody>
                  <a:tcPr marL="9525" marR="9525" marT="9525" marB="0" anchor="b"/>
                </a:tc>
                <a:extLst>
                  <a:ext uri="{0D108BD9-81ED-4DB2-BD59-A6C34878D82A}">
                    <a16:rowId xmlns:a16="http://schemas.microsoft.com/office/drawing/2014/main" val="10001"/>
                  </a:ext>
                </a:extLst>
              </a:tr>
              <a:tr h="374234">
                <a:tc>
                  <a:txBody>
                    <a:bodyPr/>
                    <a:lstStyle/>
                    <a:p>
                      <a:pPr algn="l" fontAlgn="b"/>
                      <a:r>
                        <a:rPr lang="en-US" sz="1200" u="none" strike="noStrike" dirty="0">
                          <a:effectLst/>
                        </a:rPr>
                        <a:t>ALTERNATIVE ED</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1.47</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1.15</a:t>
                      </a:r>
                      <a:endParaRPr lang="en-US" sz="1200" b="0" i="0" u="none" strike="noStrike" dirty="0">
                        <a:effectLst/>
                        <a:latin typeface="Geneva"/>
                      </a:endParaRPr>
                    </a:p>
                  </a:txBody>
                  <a:tcPr marL="9525" marR="9525" marT="9525" marB="0" anchor="b"/>
                </a:tc>
                <a:tc>
                  <a:txBody>
                    <a:bodyPr/>
                    <a:lstStyle/>
                    <a:p>
                      <a:pPr algn="ctr" fontAlgn="b"/>
                      <a:r>
                        <a:rPr lang="en-US" sz="1200" b="0" i="0" u="none" strike="noStrike" dirty="0">
                          <a:effectLst/>
                          <a:latin typeface="Geneva"/>
                        </a:rPr>
                        <a:t>(.32)</a:t>
                      </a:r>
                    </a:p>
                  </a:txBody>
                  <a:tcPr marL="9525" marR="9525" marT="9525" marB="0" anchor="b"/>
                </a:tc>
                <a:tc>
                  <a:txBody>
                    <a:bodyPr/>
                    <a:lstStyle/>
                    <a:p>
                      <a:pPr algn="l" fontAlgn="b"/>
                      <a:r>
                        <a:rPr lang="en-US" sz="1200" b="0" i="0" u="none" strike="noStrike" dirty="0">
                          <a:effectLst/>
                          <a:latin typeface="Geneva"/>
                        </a:rPr>
                        <a:t>Total ALE staff unchanged, receive Hi-Poverty LAP, so charged to LAP</a:t>
                      </a:r>
                    </a:p>
                  </a:txBody>
                  <a:tcPr marL="9525" marR="9525" marT="9525" marB="0" anchor="b"/>
                </a:tc>
                <a:extLst>
                  <a:ext uri="{0D108BD9-81ED-4DB2-BD59-A6C34878D82A}">
                    <a16:rowId xmlns:a16="http://schemas.microsoft.com/office/drawing/2014/main" val="10002"/>
                  </a:ext>
                </a:extLst>
              </a:tr>
              <a:tr h="556603">
                <a:tc>
                  <a:txBody>
                    <a:bodyPr/>
                    <a:lstStyle/>
                    <a:p>
                      <a:pPr algn="l" fontAlgn="b"/>
                      <a:r>
                        <a:rPr lang="en-US" sz="1200" u="none" strike="noStrike" dirty="0">
                          <a:effectLst/>
                        </a:rPr>
                        <a:t>SPECIAL ED</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26.97</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27.63</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.66</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a:effectLst/>
                          <a:latin typeface="Geneva"/>
                        </a:rPr>
                        <a:t>18-19 actual staff included in budget, although making effort to not fill all positions through attrition</a:t>
                      </a:r>
                    </a:p>
                  </a:txBody>
                  <a:tcPr marL="9525" marR="9525" marT="9525" marB="0" anchor="b"/>
                </a:tc>
                <a:extLst>
                  <a:ext uri="{0D108BD9-81ED-4DB2-BD59-A6C34878D82A}">
                    <a16:rowId xmlns:a16="http://schemas.microsoft.com/office/drawing/2014/main" val="10003"/>
                  </a:ext>
                </a:extLst>
              </a:tr>
              <a:tr h="374234">
                <a:tc>
                  <a:txBody>
                    <a:bodyPr/>
                    <a:lstStyle/>
                    <a:p>
                      <a:pPr algn="l" fontAlgn="b"/>
                      <a:r>
                        <a:rPr lang="en-US" sz="1200" u="none" strike="noStrike" dirty="0">
                          <a:effectLst/>
                        </a:rPr>
                        <a:t>CTE</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           0.77 </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                0.77 </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   0</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extLst>
                  <a:ext uri="{0D108BD9-81ED-4DB2-BD59-A6C34878D82A}">
                    <a16:rowId xmlns:a16="http://schemas.microsoft.com/office/drawing/2014/main" val="10004"/>
                  </a:ext>
                </a:extLst>
              </a:tr>
              <a:tr h="374234">
                <a:tc>
                  <a:txBody>
                    <a:bodyPr/>
                    <a:lstStyle/>
                    <a:p>
                      <a:pPr algn="l" fontAlgn="b"/>
                      <a:r>
                        <a:rPr lang="en-US" sz="1200" u="none" strike="noStrike" dirty="0">
                          <a:effectLst/>
                        </a:rPr>
                        <a:t>REMEDIATION</a:t>
                      </a:r>
                      <a:endParaRPr lang="en-US" sz="1200" b="0" i="0" u="none" strike="noStrike" dirty="0">
                        <a:effectLst/>
                        <a:latin typeface="Geneva"/>
                      </a:endParaRPr>
                    </a:p>
                  </a:txBody>
                  <a:tcPr marL="9525" marR="9525" marT="9525" marB="0" anchor="b"/>
                </a:tc>
                <a:tc>
                  <a:txBody>
                    <a:bodyPr/>
                    <a:lstStyle/>
                    <a:p>
                      <a:pPr algn="ctr" fontAlgn="b"/>
                      <a:r>
                        <a:rPr lang="en-US" sz="1200" b="0" i="0" u="none" strike="noStrike" dirty="0">
                          <a:effectLst/>
                          <a:latin typeface="Geneva"/>
                        </a:rPr>
                        <a:t>6.36</a:t>
                      </a:r>
                    </a:p>
                  </a:txBody>
                  <a:tcPr marL="9525" marR="9525" marT="9525" marB="0" anchor="b"/>
                </a:tc>
                <a:tc>
                  <a:txBody>
                    <a:bodyPr/>
                    <a:lstStyle/>
                    <a:p>
                      <a:pPr algn="ctr" fontAlgn="b"/>
                      <a:r>
                        <a:rPr lang="en-US" sz="1200" u="none" strike="noStrike" dirty="0">
                          <a:effectLst/>
                        </a:rPr>
                        <a:t>6.82</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.46</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baseline="0" dirty="0">
                          <a:effectLst/>
                          <a:latin typeface="Geneva"/>
                        </a:rPr>
                        <a:t>Increase in funding, additional classified staff charged to LAP (previously BEA)</a:t>
                      </a:r>
                      <a:endParaRPr lang="en-US" sz="1200" b="0" i="0" u="none" strike="noStrike" dirty="0">
                        <a:effectLst/>
                        <a:latin typeface="Geneva"/>
                      </a:endParaRPr>
                    </a:p>
                  </a:txBody>
                  <a:tcPr marL="9525" marR="9525" marT="9525" marB="0" anchor="b"/>
                </a:tc>
                <a:extLst>
                  <a:ext uri="{0D108BD9-81ED-4DB2-BD59-A6C34878D82A}">
                    <a16:rowId xmlns:a16="http://schemas.microsoft.com/office/drawing/2014/main" val="10005"/>
                  </a:ext>
                </a:extLst>
              </a:tr>
              <a:tr h="242916">
                <a:tc>
                  <a:txBody>
                    <a:bodyPr/>
                    <a:lstStyle/>
                    <a:p>
                      <a:pPr algn="l" fontAlgn="b"/>
                      <a:r>
                        <a:rPr lang="en-US" sz="1200" u="none" strike="noStrike" dirty="0">
                          <a:effectLst/>
                        </a:rPr>
                        <a:t>STATE BILINGUAL</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2.38</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2.25</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(.13)</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a:effectLst/>
                          <a:latin typeface="Geneva"/>
                        </a:rPr>
                        <a:t>Change</a:t>
                      </a:r>
                      <a:r>
                        <a:rPr lang="en-US" sz="1200" b="0" i="0" u="none" strike="noStrike" baseline="0" dirty="0">
                          <a:effectLst/>
                          <a:latin typeface="Geneva"/>
                        </a:rPr>
                        <a:t> in accounting practice</a:t>
                      </a:r>
                      <a:endParaRPr lang="en-US" sz="1200" b="0" i="0" u="none" strike="noStrike" dirty="0">
                        <a:effectLst/>
                        <a:latin typeface="Geneva"/>
                      </a:endParaRPr>
                    </a:p>
                  </a:txBody>
                  <a:tcPr marL="9525" marR="9525" marT="9525" marB="0" anchor="b"/>
                </a:tc>
                <a:extLst>
                  <a:ext uri="{0D108BD9-81ED-4DB2-BD59-A6C34878D82A}">
                    <a16:rowId xmlns:a16="http://schemas.microsoft.com/office/drawing/2014/main" val="10006"/>
                  </a:ext>
                </a:extLst>
              </a:tr>
              <a:tr h="374234">
                <a:tc>
                  <a:txBody>
                    <a:bodyPr/>
                    <a:lstStyle/>
                    <a:p>
                      <a:pPr algn="l" fontAlgn="b"/>
                      <a:r>
                        <a:rPr lang="en-US" sz="1200" u="none" strike="noStrike" dirty="0">
                          <a:effectLst/>
                        </a:rPr>
                        <a:t>DAYCARE</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2.47</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3.07</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.60</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a:effectLst/>
                          <a:latin typeface="Geneva"/>
                        </a:rPr>
                        <a:t>Decreased YCC staff, but added additional staff for NFES location</a:t>
                      </a:r>
                    </a:p>
                  </a:txBody>
                  <a:tcPr marL="9525" marR="9525" marT="9525" marB="0" anchor="b"/>
                </a:tc>
                <a:extLst>
                  <a:ext uri="{0D108BD9-81ED-4DB2-BD59-A6C34878D82A}">
                    <a16:rowId xmlns:a16="http://schemas.microsoft.com/office/drawing/2014/main" val="10007"/>
                  </a:ext>
                </a:extLst>
              </a:tr>
              <a:tr h="471544">
                <a:tc>
                  <a:txBody>
                    <a:bodyPr/>
                    <a:lstStyle/>
                    <a:p>
                      <a:pPr algn="l" fontAlgn="b"/>
                      <a:r>
                        <a:rPr lang="en-US" sz="1200" u="none" strike="noStrike" dirty="0">
                          <a:effectLst/>
                        </a:rPr>
                        <a:t>SUPT/BUSINESS/HR/COMMUNICATIONS</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7.28</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6.98</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(.30)</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a:effectLst/>
                          <a:latin typeface="Geneva"/>
                        </a:rPr>
                        <a:t>Updated Registrar to actual time spent in each program (Bus Office/BEA)</a:t>
                      </a:r>
                    </a:p>
                  </a:txBody>
                  <a:tcPr marL="9525" marR="9525" marT="9525" marB="0" anchor="b"/>
                </a:tc>
                <a:extLst>
                  <a:ext uri="{0D108BD9-81ED-4DB2-BD59-A6C34878D82A}">
                    <a16:rowId xmlns:a16="http://schemas.microsoft.com/office/drawing/2014/main" val="10008"/>
                  </a:ext>
                </a:extLst>
              </a:tr>
              <a:tr h="471544">
                <a:tc>
                  <a:txBody>
                    <a:bodyPr/>
                    <a:lstStyle/>
                    <a:p>
                      <a:pPr algn="l" fontAlgn="b"/>
                      <a:r>
                        <a:rPr lang="en-US" sz="1200" u="none" strike="noStrike" dirty="0">
                          <a:effectLst/>
                        </a:rPr>
                        <a:t>GROUNDS/CUSTODIAL/MAINTENANCE</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24.76</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25.15</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.39</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a:effectLst/>
                          <a:latin typeface="Geneva"/>
                        </a:rPr>
                        <a:t>Unpaid leave included in 18-19</a:t>
                      </a:r>
                    </a:p>
                  </a:txBody>
                  <a:tcPr marL="9525" marR="9525" marT="9525" marB="0" anchor="b"/>
                </a:tc>
                <a:extLst>
                  <a:ext uri="{0D108BD9-81ED-4DB2-BD59-A6C34878D82A}">
                    <a16:rowId xmlns:a16="http://schemas.microsoft.com/office/drawing/2014/main" val="10009"/>
                  </a:ext>
                </a:extLst>
              </a:tr>
              <a:tr h="374234">
                <a:tc>
                  <a:txBody>
                    <a:bodyPr/>
                    <a:lstStyle/>
                    <a:p>
                      <a:pPr algn="l" fontAlgn="b"/>
                      <a:r>
                        <a:rPr lang="en-US" sz="1200" u="none" strike="noStrike" dirty="0">
                          <a:effectLst/>
                        </a:rPr>
                        <a:t>TECHNOLOGY</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           4.00 </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                4.00 </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                    0</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extLst>
                  <a:ext uri="{0D108BD9-81ED-4DB2-BD59-A6C34878D82A}">
                    <a16:rowId xmlns:a16="http://schemas.microsoft.com/office/drawing/2014/main" val="10010"/>
                  </a:ext>
                </a:extLst>
              </a:tr>
              <a:tr h="242916">
                <a:tc>
                  <a:txBody>
                    <a:bodyPr/>
                    <a:lstStyle/>
                    <a:p>
                      <a:pPr algn="l" fontAlgn="b"/>
                      <a:r>
                        <a:rPr lang="en-US" sz="1200" u="none" strike="noStrike" dirty="0">
                          <a:effectLst/>
                        </a:rPr>
                        <a:t>FOOD SERVICE</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8.19</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8.57</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.38</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a:effectLst/>
                          <a:latin typeface="Geneva"/>
                        </a:rPr>
                        <a:t>Increased</a:t>
                      </a:r>
                      <a:r>
                        <a:rPr lang="en-US" sz="1200" b="0" i="0" u="none" strike="noStrike" baseline="0" dirty="0">
                          <a:effectLst/>
                          <a:latin typeface="Geneva"/>
                        </a:rPr>
                        <a:t> hours at WMS</a:t>
                      </a:r>
                      <a:endParaRPr lang="en-US" sz="1200" b="0" i="0" u="none" strike="noStrike" dirty="0">
                        <a:effectLst/>
                        <a:latin typeface="Geneva"/>
                      </a:endParaRPr>
                    </a:p>
                  </a:txBody>
                  <a:tcPr marL="9525" marR="9525" marT="9525" marB="0" anchor="b"/>
                </a:tc>
                <a:extLst>
                  <a:ext uri="{0D108BD9-81ED-4DB2-BD59-A6C34878D82A}">
                    <a16:rowId xmlns:a16="http://schemas.microsoft.com/office/drawing/2014/main" val="10011"/>
                  </a:ext>
                </a:extLst>
              </a:tr>
              <a:tr h="524360">
                <a:tc>
                  <a:txBody>
                    <a:bodyPr/>
                    <a:lstStyle/>
                    <a:p>
                      <a:pPr algn="l" fontAlgn="b"/>
                      <a:r>
                        <a:rPr lang="en-US" sz="1200" u="none" strike="noStrike" dirty="0">
                          <a:effectLst/>
                        </a:rPr>
                        <a:t>TRANSPORTATION</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57.87</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56.79</a:t>
                      </a:r>
                      <a:endParaRPr lang="en-US" sz="1200" b="0" i="0" u="none" strike="noStrike" dirty="0">
                        <a:effectLst/>
                        <a:latin typeface="Geneva"/>
                      </a:endParaRPr>
                    </a:p>
                  </a:txBody>
                  <a:tcPr marL="9525" marR="9525" marT="9525" marB="0" anchor="b"/>
                </a:tc>
                <a:tc>
                  <a:txBody>
                    <a:bodyPr/>
                    <a:lstStyle/>
                    <a:p>
                      <a:pPr algn="ctr" fontAlgn="b"/>
                      <a:r>
                        <a:rPr lang="en-US" sz="1200" b="0" i="0" u="none" strike="noStrike" dirty="0">
                          <a:effectLst/>
                          <a:latin typeface="Geneva"/>
                        </a:rPr>
                        <a:t>(1.08)</a:t>
                      </a:r>
                    </a:p>
                  </a:txBody>
                  <a:tcPr marL="9525" marR="9525" marT="9525" marB="0" anchor="b"/>
                </a:tc>
                <a:tc>
                  <a:txBody>
                    <a:bodyPr/>
                    <a:lstStyle/>
                    <a:p>
                      <a:pPr algn="l" fontAlgn="b"/>
                      <a:r>
                        <a:rPr lang="en-US" sz="1200" u="none" strike="noStrike" dirty="0">
                          <a:effectLst/>
                        </a:rPr>
                        <a:t>Decreases to driver route staff, increase for additional admin staff</a:t>
                      </a:r>
                      <a:endParaRPr lang="en-US" sz="1200" b="0" i="0" u="none" strike="noStrike" dirty="0">
                        <a:effectLst/>
                        <a:latin typeface="Geneva"/>
                      </a:endParaRPr>
                    </a:p>
                  </a:txBody>
                  <a:tcPr marL="9525" marR="9525" marT="9525" marB="0" anchor="b"/>
                </a:tc>
                <a:extLst>
                  <a:ext uri="{0D108BD9-81ED-4DB2-BD59-A6C34878D82A}">
                    <a16:rowId xmlns:a16="http://schemas.microsoft.com/office/drawing/2014/main" val="10012"/>
                  </a:ext>
                </a:extLst>
              </a:tr>
              <a:tr h="556603">
                <a:tc>
                  <a:txBody>
                    <a:bodyPr/>
                    <a:lstStyle/>
                    <a:p>
                      <a:pPr algn="l" fontAlgn="b"/>
                      <a:r>
                        <a:rPr lang="en-US" sz="1000" b="0" i="0" u="none" strike="noStrike" dirty="0">
                          <a:effectLst/>
                          <a:latin typeface="Geneva"/>
                        </a:rPr>
                        <a:t>FAMILY</a:t>
                      </a:r>
                      <a:r>
                        <a:rPr lang="en-US" sz="1000" b="0" i="0" u="none" strike="noStrike" baseline="0" dirty="0">
                          <a:effectLst/>
                          <a:latin typeface="Geneva"/>
                        </a:rPr>
                        <a:t> RESOURCE COORD</a:t>
                      </a:r>
                      <a:endParaRPr lang="en-US" sz="1000" b="0" i="0" u="none" strike="noStrike" dirty="0">
                        <a:effectLst/>
                        <a:latin typeface="Geneva"/>
                      </a:endParaRPr>
                    </a:p>
                  </a:txBody>
                  <a:tcPr marL="9525" marR="9525" marT="9525" marB="0" anchor="b"/>
                </a:tc>
                <a:tc>
                  <a:txBody>
                    <a:bodyPr/>
                    <a:lstStyle/>
                    <a:p>
                      <a:pPr algn="ctr" fontAlgn="b"/>
                      <a:r>
                        <a:rPr lang="en-US" sz="1200" u="none" strike="noStrike" dirty="0">
                          <a:effectLst/>
                        </a:rPr>
                        <a:t>.89</a:t>
                      </a:r>
                      <a:endParaRPr lang="en-US" sz="1200" b="0" i="0" u="none" strike="noStrike" dirty="0">
                        <a:effectLst/>
                        <a:latin typeface="Geneva"/>
                      </a:endParaRPr>
                    </a:p>
                  </a:txBody>
                  <a:tcPr marL="9525" marR="9525" marT="9525" marB="0" anchor="b"/>
                </a:tc>
                <a:tc>
                  <a:txBody>
                    <a:bodyPr/>
                    <a:lstStyle/>
                    <a:p>
                      <a:pPr algn="ctr" fontAlgn="b"/>
                      <a:r>
                        <a:rPr lang="en-US" sz="1200" b="0" i="0" u="none" strike="noStrike" dirty="0">
                          <a:effectLst/>
                          <a:latin typeface="Geneva"/>
                        </a:rPr>
                        <a:t>.68</a:t>
                      </a:r>
                    </a:p>
                  </a:txBody>
                  <a:tcPr marL="9525" marR="9525" marT="9525" marB="0" anchor="b"/>
                </a:tc>
                <a:tc>
                  <a:txBody>
                    <a:bodyPr/>
                    <a:lstStyle/>
                    <a:p>
                      <a:pPr algn="ctr" fontAlgn="b"/>
                      <a:r>
                        <a:rPr lang="en-US" sz="1200" b="0" i="0" u="none" strike="noStrike" dirty="0">
                          <a:effectLst/>
                          <a:latin typeface="Geneva"/>
                        </a:rPr>
                        <a:t>(.21)</a:t>
                      </a:r>
                    </a:p>
                  </a:txBody>
                  <a:tcPr marL="9525" marR="9525" marT="9525" marB="0" anchor="b"/>
                </a:tc>
                <a:tc>
                  <a:txBody>
                    <a:bodyPr/>
                    <a:lstStyle/>
                    <a:p>
                      <a:pPr algn="l" fontAlgn="b"/>
                      <a:r>
                        <a:rPr lang="en-US" sz="1200" b="0" i="0" u="none" strike="noStrike" dirty="0">
                          <a:effectLst/>
                          <a:latin typeface="Geneva"/>
                        </a:rPr>
                        <a:t>Not filling program coordinator, but increasing 15 hour per week clerical to 35 hour per week program specialist</a:t>
                      </a:r>
                    </a:p>
                  </a:txBody>
                  <a:tcPr marL="9525" marR="9525" marT="9525" marB="0" anchor="b"/>
                </a:tc>
                <a:extLst>
                  <a:ext uri="{0D108BD9-81ED-4DB2-BD59-A6C34878D82A}">
                    <a16:rowId xmlns:a16="http://schemas.microsoft.com/office/drawing/2014/main" val="10013"/>
                  </a:ext>
                </a:extLst>
              </a:tr>
              <a:tr h="242916">
                <a:tc>
                  <a:txBody>
                    <a:bodyPr/>
                    <a:lstStyle/>
                    <a:p>
                      <a:pPr algn="l" fontAlgn="b"/>
                      <a:r>
                        <a:rPr lang="en-US" sz="1200" u="none" strike="noStrike" dirty="0">
                          <a:effectLst/>
                        </a:rPr>
                        <a:t>TOTAL CLASSIFIED STAFF</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172.72</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176.91</a:t>
                      </a:r>
                      <a:endParaRPr lang="en-US" sz="1200" b="0" i="0" u="none" strike="noStrike" dirty="0">
                        <a:effectLst/>
                        <a:latin typeface="Geneva"/>
                      </a:endParaRPr>
                    </a:p>
                  </a:txBody>
                  <a:tcPr marL="9525" marR="9525" marT="9525" marB="0" anchor="b"/>
                </a:tc>
                <a:tc>
                  <a:txBody>
                    <a:bodyPr/>
                    <a:lstStyle/>
                    <a:p>
                      <a:pPr algn="ctr" fontAlgn="b"/>
                      <a:r>
                        <a:rPr lang="en-US" sz="1200" u="none" strike="noStrike" dirty="0">
                          <a:effectLst/>
                        </a:rPr>
                        <a:t>4.19</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461644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19200"/>
            <a:ext cx="6858000" cy="1362075"/>
          </a:xfrm>
        </p:spPr>
        <p:txBody>
          <a:bodyPr/>
          <a:lstStyle/>
          <a:p>
            <a:r>
              <a:rPr lang="en-US" dirty="0">
                <a:solidFill>
                  <a:schemeClr val="accent2"/>
                </a:solidFill>
                <a:effectLst>
                  <a:reflection blurRad="6350" stA="55000" endA="300" endPos="45500" dir="5400000" sy="-100000" algn="bl" rotWithShape="0"/>
                </a:effectLst>
              </a:rPr>
              <a:t>Other Funds</a:t>
            </a:r>
          </a:p>
        </p:txBody>
      </p:sp>
      <p:sp>
        <p:nvSpPr>
          <p:cNvPr id="3" name="Text Placeholder 2"/>
          <p:cNvSpPr>
            <a:spLocks noGrp="1"/>
          </p:cNvSpPr>
          <p:nvPr>
            <p:ph type="body" idx="1"/>
          </p:nvPr>
        </p:nvSpPr>
        <p:spPr>
          <a:xfrm>
            <a:off x="3048000" y="2895600"/>
            <a:ext cx="5410200" cy="2133600"/>
          </a:xfrm>
        </p:spPr>
        <p:txBody>
          <a:bodyPr>
            <a:normAutofit/>
          </a:bodyPr>
          <a:lstStyle/>
          <a:p>
            <a:r>
              <a:rPr lang="en-US" dirty="0"/>
              <a:t>Capital Projects  </a:t>
            </a:r>
          </a:p>
          <a:p>
            <a:r>
              <a:rPr lang="en-US" dirty="0"/>
              <a:t>Debt Service</a:t>
            </a:r>
          </a:p>
          <a:p>
            <a:r>
              <a:rPr lang="en-US" dirty="0"/>
              <a:t>ASB	 </a:t>
            </a:r>
          </a:p>
          <a:p>
            <a:r>
              <a:rPr lang="en-US" dirty="0"/>
              <a:t>Transportation vehicle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6056" y="381000"/>
            <a:ext cx="7511144" cy="990600"/>
          </a:xfrm>
        </p:spPr>
        <p:txBody>
          <a:bodyPr>
            <a:noAutofit/>
          </a:bodyPr>
          <a:lstStyle/>
          <a:p>
            <a:r>
              <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C</a:t>
            </a:r>
            <a:r>
              <a:rPr lang="en-US" b="1" dirty="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CAPITAL PROJECTS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idx="1"/>
          </p:nvPr>
        </p:nvSpPr>
        <p:spPr>
          <a:xfrm>
            <a:off x="533400" y="1981200"/>
            <a:ext cx="8153400" cy="35814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endParaRPr lang="en-US" dirty="0"/>
          </a:p>
          <a:p>
            <a:pPr>
              <a:buClr>
                <a:schemeClr val="bg2">
                  <a:lumMod val="20000"/>
                  <a:lumOff val="80000"/>
                </a:schemeClr>
              </a:buClr>
            </a:pPr>
            <a:r>
              <a:rPr lang="en-US" dirty="0"/>
              <a:t>Beginning Fund Balance	$134,000</a:t>
            </a:r>
          </a:p>
          <a:p>
            <a:pPr>
              <a:buClr>
                <a:schemeClr val="bg2">
                  <a:lumMod val="20000"/>
                  <a:lumOff val="80000"/>
                </a:schemeClr>
              </a:buClr>
              <a:buNone/>
            </a:pPr>
            <a:endParaRPr lang="en-US" sz="1600" dirty="0"/>
          </a:p>
          <a:p>
            <a:pPr>
              <a:buClr>
                <a:schemeClr val="bg2">
                  <a:lumMod val="20000"/>
                  <a:lumOff val="80000"/>
                </a:schemeClr>
              </a:buClr>
            </a:pPr>
            <a:r>
              <a:rPr lang="en-US" dirty="0"/>
              <a:t>Revenues/Other Fin </a:t>
            </a:r>
            <a:r>
              <a:rPr lang="en-US" dirty="0" err="1"/>
              <a:t>Srce</a:t>
            </a:r>
            <a:r>
              <a:rPr lang="en-US" dirty="0"/>
              <a:t>	$540,500</a:t>
            </a:r>
          </a:p>
          <a:p>
            <a:pPr>
              <a:buClr>
                <a:schemeClr val="bg2">
                  <a:lumMod val="20000"/>
                  <a:lumOff val="80000"/>
                </a:schemeClr>
              </a:buClr>
              <a:buNone/>
            </a:pPr>
            <a:r>
              <a:rPr lang="en-US" sz="1600" dirty="0"/>
              <a:t>	</a:t>
            </a:r>
          </a:p>
          <a:p>
            <a:pPr>
              <a:buClr>
                <a:schemeClr val="bg2">
                  <a:lumMod val="20000"/>
                  <a:lumOff val="80000"/>
                </a:schemeClr>
              </a:buClr>
            </a:pPr>
            <a:r>
              <a:rPr lang="en-US" dirty="0"/>
              <a:t>Expenditures/Fin Uses		$</a:t>
            </a:r>
            <a:r>
              <a:rPr lang="en-US" u="sng" dirty="0"/>
              <a:t>600,000</a:t>
            </a:r>
          </a:p>
          <a:p>
            <a:pPr>
              <a:buClr>
                <a:schemeClr val="bg2">
                  <a:lumMod val="20000"/>
                  <a:lumOff val="80000"/>
                </a:schemeClr>
              </a:buClr>
              <a:buNone/>
            </a:pPr>
            <a:endParaRPr lang="en-US" sz="1600" dirty="0"/>
          </a:p>
          <a:p>
            <a:pPr>
              <a:buClr>
                <a:schemeClr val="bg2">
                  <a:lumMod val="20000"/>
                  <a:lumOff val="80000"/>
                </a:schemeClr>
              </a:buClr>
            </a:pPr>
            <a:r>
              <a:rPr lang="en-US" dirty="0"/>
              <a:t>Ending Fund Balance		$  74,500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28600"/>
            <a:ext cx="5257800" cy="1066800"/>
          </a:xfrm>
        </p:spPr>
        <p:txBody>
          <a:bodyPr/>
          <a:lstStyle/>
          <a:p>
            <a:r>
              <a:rPr lang="en-US" b="1" dirty="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DEBT SERVICE FUND</a:t>
            </a:r>
          </a:p>
        </p:txBody>
      </p:sp>
      <p:sp>
        <p:nvSpPr>
          <p:cNvPr id="5" name="Content Placeholder 4"/>
          <p:cNvSpPr>
            <a:spLocks noGrp="1"/>
          </p:cNvSpPr>
          <p:nvPr>
            <p:ph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endParaRPr lang="en-US" dirty="0"/>
          </a:p>
          <a:p>
            <a:pPr>
              <a:buClr>
                <a:schemeClr val="bg2">
                  <a:lumMod val="20000"/>
                  <a:lumOff val="80000"/>
                </a:schemeClr>
              </a:buClr>
            </a:pPr>
            <a:r>
              <a:rPr lang="en-US" dirty="0"/>
              <a:t>Beginning Fund Balance		$1,475,000</a:t>
            </a:r>
          </a:p>
          <a:p>
            <a:pPr>
              <a:buClr>
                <a:schemeClr val="bg2">
                  <a:lumMod val="20000"/>
                  <a:lumOff val="80000"/>
                </a:schemeClr>
              </a:buClr>
              <a:buNone/>
            </a:pPr>
            <a:endParaRPr lang="en-US" sz="1600" dirty="0"/>
          </a:p>
          <a:p>
            <a:pPr>
              <a:buClr>
                <a:schemeClr val="bg2">
                  <a:lumMod val="20000"/>
                  <a:lumOff val="80000"/>
                </a:schemeClr>
              </a:buClr>
            </a:pPr>
            <a:r>
              <a:rPr lang="en-US" dirty="0"/>
              <a:t>Revenues/Other Fin Source		$3,256,137</a:t>
            </a:r>
          </a:p>
          <a:p>
            <a:pPr>
              <a:buClr>
                <a:schemeClr val="bg2">
                  <a:lumMod val="20000"/>
                  <a:lumOff val="80000"/>
                </a:schemeClr>
              </a:buClr>
              <a:buNone/>
            </a:pPr>
            <a:r>
              <a:rPr lang="en-US" sz="1600" dirty="0"/>
              <a:t>	</a:t>
            </a:r>
          </a:p>
          <a:p>
            <a:pPr>
              <a:buClr>
                <a:schemeClr val="bg2">
                  <a:lumMod val="20000"/>
                  <a:lumOff val="80000"/>
                </a:schemeClr>
              </a:buClr>
            </a:pPr>
            <a:r>
              <a:rPr lang="en-US" dirty="0"/>
              <a:t>Expenditures/Other Fin Uses	$</a:t>
            </a:r>
            <a:r>
              <a:rPr lang="en-US" u="sng" dirty="0"/>
              <a:t>3,469,407</a:t>
            </a:r>
          </a:p>
          <a:p>
            <a:pPr>
              <a:buClr>
                <a:schemeClr val="bg2">
                  <a:lumMod val="20000"/>
                  <a:lumOff val="80000"/>
                </a:schemeClr>
              </a:buClr>
              <a:buNone/>
            </a:pPr>
            <a:endParaRPr lang="en-US" sz="1600" dirty="0"/>
          </a:p>
          <a:p>
            <a:pPr>
              <a:buClr>
                <a:schemeClr val="bg2">
                  <a:lumMod val="20000"/>
                  <a:lumOff val="80000"/>
                </a:schemeClr>
              </a:buClr>
            </a:pPr>
            <a:r>
              <a:rPr lang="en-US" dirty="0"/>
              <a:t>Ending Fund Balance			$1,261,730</a:t>
            </a:r>
          </a:p>
        </p:txBody>
      </p:sp>
      <p:sp>
        <p:nvSpPr>
          <p:cNvPr id="3" name="TextBox 2"/>
          <p:cNvSpPr txBox="1"/>
          <p:nvPr/>
        </p:nvSpPr>
        <p:spPr>
          <a:xfrm>
            <a:off x="914401" y="5791200"/>
            <a:ext cx="4191000" cy="369332"/>
          </a:xfrm>
          <a:prstGeom prst="rect">
            <a:avLst/>
          </a:prstGeom>
          <a:noFill/>
        </p:spPr>
        <p:txBody>
          <a:bodyPr wrap="square" rtlCol="0">
            <a:spAutoFit/>
          </a:bodyPr>
          <a:lstStyle/>
          <a:p>
            <a:r>
              <a:rPr lang="en-US" dirty="0"/>
              <a:t>Debt Outstanding 9/1/19 = $50,165,000</a:t>
            </a:r>
          </a:p>
        </p:txBody>
      </p:sp>
    </p:spTree>
    <p:extLst>
      <p:ext uri="{BB962C8B-B14F-4D97-AF65-F5344CB8AC3E}">
        <p14:creationId xmlns:p14="http://schemas.microsoft.com/office/powerpoint/2010/main" val="2098902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6248400" cy="990600"/>
          </a:xfrm>
        </p:spPr>
        <p:txBody>
          <a:bodyPr/>
          <a:lstStyle/>
          <a:p>
            <a:r>
              <a:rPr lang="en-US" b="1" dirty="0">
                <a:solidFill>
                  <a:schemeClr val="accent2"/>
                </a:solidFill>
                <a:effectLst>
                  <a:reflection blurRad="6350" stA="60000" endA="900" endPos="58000" dir="5400000" sy="-100000" algn="bl" rotWithShape="0"/>
                </a:effectLst>
                <a:latin typeface="Century Gothic" pitchFamily="34" charset="0"/>
              </a:rPr>
              <a:t>ASB</a:t>
            </a:r>
            <a:r>
              <a:rPr lang="en-US" b="1" dirty="0">
                <a:solidFill>
                  <a:schemeClr val="tx1"/>
                </a:solidFill>
                <a:effectLst>
                  <a:reflection blurRad="6350" stA="60000" endA="900" endPos="58000" dir="5400000" sy="-100000" algn="bl" rotWithShape="0"/>
                </a:effectLst>
                <a:latin typeface="Century Gothic" pitchFamily="34" charset="0"/>
              </a:rPr>
              <a:t> </a:t>
            </a:r>
            <a:r>
              <a:rPr lang="en-US" b="1" dirty="0">
                <a:solidFill>
                  <a:schemeClr val="accent2"/>
                </a:solidFill>
                <a:effectLst>
                  <a:reflection blurRad="6350" stA="60000" endA="900" endPos="58000" dir="5400000" sy="-100000" algn="bl" rotWithShape="0"/>
                </a:effectLst>
                <a:latin typeface="Century Gothic" pitchFamily="34" charset="0"/>
              </a:rPr>
              <a:t>FUND</a:t>
            </a:r>
          </a:p>
        </p:txBody>
      </p:sp>
      <p:sp>
        <p:nvSpPr>
          <p:cNvPr id="6" name="Content Placeholder 5"/>
          <p:cNvSpPr>
            <a:spLocks noGrp="1"/>
          </p:cNvSpPr>
          <p:nvPr>
            <p:ph idx="1"/>
          </p:nvPr>
        </p:nvSpPr>
        <p:spPr>
          <a:xfrm>
            <a:off x="612648" y="2286000"/>
            <a:ext cx="7769352" cy="3810000"/>
          </a:xfrm>
        </p:spPr>
        <p:txBody>
          <a:bodyPr>
            <a:normAutofit/>
          </a:bodyPr>
          <a:lstStyle/>
          <a:p>
            <a:pPr marL="0" indent="0">
              <a:buClr>
                <a:schemeClr val="tx2"/>
              </a:buClr>
              <a:buNone/>
            </a:pPr>
            <a:endParaRPr lang="en-US" dirty="0"/>
          </a:p>
          <a:p>
            <a:pPr marL="0" indent="0">
              <a:buClr>
                <a:schemeClr val="tx2"/>
              </a:buClr>
              <a:buNone/>
            </a:pPr>
            <a:r>
              <a:rPr lang="en-US" dirty="0"/>
              <a:t>	Beginning Fund Balance		$251,000</a:t>
            </a:r>
          </a:p>
          <a:p>
            <a:pPr>
              <a:buClr>
                <a:schemeClr val="tx2"/>
              </a:buClr>
              <a:buNone/>
            </a:pPr>
            <a:endParaRPr lang="en-US" sz="1400" dirty="0"/>
          </a:p>
          <a:p>
            <a:pPr marL="0" indent="0">
              <a:buClr>
                <a:schemeClr val="tx2"/>
              </a:buClr>
              <a:buNone/>
            </a:pPr>
            <a:r>
              <a:rPr lang="en-US" dirty="0"/>
              <a:t>	Revenues					$374,250</a:t>
            </a:r>
          </a:p>
          <a:p>
            <a:pPr marL="0" indent="0">
              <a:buClr>
                <a:schemeClr val="tx2"/>
              </a:buClr>
              <a:buNone/>
            </a:pPr>
            <a:endParaRPr lang="en-US" dirty="0"/>
          </a:p>
          <a:p>
            <a:pPr marL="0" indent="0">
              <a:buClr>
                <a:schemeClr val="tx2"/>
              </a:buClr>
              <a:buNone/>
            </a:pPr>
            <a:r>
              <a:rPr lang="en-US" dirty="0"/>
              <a:t>	Expenditures					</a:t>
            </a:r>
            <a:r>
              <a:rPr lang="en-US" u="sng" dirty="0"/>
              <a:t>$375,650</a:t>
            </a:r>
          </a:p>
          <a:p>
            <a:pPr>
              <a:buClr>
                <a:schemeClr val="tx2"/>
              </a:buClr>
              <a:buNone/>
            </a:pPr>
            <a:endParaRPr lang="en-US" sz="1400" dirty="0"/>
          </a:p>
          <a:p>
            <a:pPr marL="0" indent="0">
              <a:buClr>
                <a:schemeClr val="tx2"/>
              </a:buClr>
              <a:buNone/>
            </a:pPr>
            <a:r>
              <a:rPr lang="en-US" dirty="0"/>
              <a:t>	Ending Fund Balance			$249,600</a:t>
            </a:r>
          </a:p>
        </p:txBody>
      </p:sp>
      <p:sp>
        <p:nvSpPr>
          <p:cNvPr id="4" name="TextBox 3"/>
          <p:cNvSpPr txBox="1"/>
          <p:nvPr/>
        </p:nvSpPr>
        <p:spPr>
          <a:xfrm>
            <a:off x="649224" y="1138335"/>
            <a:ext cx="6589776" cy="923330"/>
          </a:xfrm>
          <a:prstGeom prst="rect">
            <a:avLst/>
          </a:prstGeom>
          <a:noFill/>
        </p:spPr>
        <p:txBody>
          <a:bodyPr wrap="square" rtlCol="0">
            <a:spAutoFit/>
          </a:bodyPr>
          <a:lstStyle/>
          <a:p>
            <a:r>
              <a:rPr lang="en-US" dirty="0"/>
              <a:t>ASB funds are for the extracurricular benefit for the students.  Their involvement in the decision-making process is an integral part of associated student body government.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381000"/>
            <a:ext cx="6347713" cy="914400"/>
          </a:xfrm>
        </p:spPr>
        <p:txBody>
          <a:bodyPr>
            <a:normAutofit fontScale="90000"/>
          </a:bodyPr>
          <a:lstStyle/>
          <a:p>
            <a:r>
              <a:rPr lang="en-US" sz="3200" b="1" dirty="0">
                <a:solidFill>
                  <a:schemeClr val="accent2"/>
                </a:solidFill>
                <a:effectLst>
                  <a:reflection blurRad="6350" stA="60000" endA="900" endPos="58000" dir="5400000" sy="-100000" algn="bl" rotWithShape="0"/>
                </a:effectLst>
                <a:latin typeface="Century Gothic" panose="020B0502020202020204" pitchFamily="34" charset="0"/>
              </a:rPr>
              <a:t>TRANSPORTATION</a:t>
            </a:r>
            <a:r>
              <a:rPr lang="en-US" sz="3200" b="1" dirty="0">
                <a:solidFill>
                  <a:schemeClr val="accent2"/>
                </a:solidFill>
                <a:effectLst>
                  <a:reflection blurRad="6350" stA="60000" endA="900" endPos="58000" dir="5400000" sy="-100000" algn="bl" rotWithShape="0"/>
                </a:effectLst>
              </a:rPr>
              <a:t> VEHICLE FUND</a:t>
            </a:r>
          </a:p>
        </p:txBody>
      </p:sp>
      <p:sp>
        <p:nvSpPr>
          <p:cNvPr id="6" name="Content Placeholder 5"/>
          <p:cNvSpPr>
            <a:spLocks noGrp="1"/>
          </p:cNvSpPr>
          <p:nvPr>
            <p:ph idx="1"/>
          </p:nvPr>
        </p:nvSpPr>
        <p:spPr>
          <a:xfrm>
            <a:off x="381000" y="3200399"/>
            <a:ext cx="5791200" cy="2971801"/>
          </a:xfrm>
        </p:spPr>
        <p:txBody>
          <a:bodyPr>
            <a:normAutofit lnSpcReduction="10000"/>
          </a:bodyPr>
          <a:lstStyle/>
          <a:p>
            <a:pPr marL="0" indent="0">
              <a:buClr>
                <a:schemeClr val="tx2"/>
              </a:buClr>
              <a:buNone/>
            </a:pPr>
            <a:endParaRPr lang="en-US" dirty="0"/>
          </a:p>
          <a:p>
            <a:pPr marL="0" indent="0">
              <a:buClr>
                <a:schemeClr val="tx2"/>
              </a:buClr>
              <a:buNone/>
            </a:pPr>
            <a:r>
              <a:rPr lang="en-US" dirty="0"/>
              <a:t>	Beginning Fund Balance		$2,284,000</a:t>
            </a:r>
          </a:p>
          <a:p>
            <a:pPr>
              <a:buClr>
                <a:schemeClr val="tx2"/>
              </a:buClr>
              <a:buNone/>
            </a:pPr>
            <a:endParaRPr lang="en-US" sz="1400" dirty="0"/>
          </a:p>
          <a:p>
            <a:pPr marL="0" indent="0">
              <a:buClr>
                <a:schemeClr val="tx2"/>
              </a:buClr>
              <a:buNone/>
            </a:pPr>
            <a:r>
              <a:rPr lang="en-US" dirty="0"/>
              <a:t>	Revenues					$ 1,115,000</a:t>
            </a:r>
          </a:p>
          <a:p>
            <a:pPr>
              <a:buClr>
                <a:schemeClr val="tx2"/>
              </a:buClr>
              <a:buNone/>
            </a:pPr>
            <a:endParaRPr lang="en-US" sz="1400" dirty="0"/>
          </a:p>
          <a:p>
            <a:pPr marL="0" indent="0">
              <a:buClr>
                <a:schemeClr val="tx2"/>
              </a:buClr>
              <a:buNone/>
            </a:pPr>
            <a:r>
              <a:rPr lang="en-US" dirty="0"/>
              <a:t>	Expenditures					$2,500,000</a:t>
            </a:r>
          </a:p>
          <a:p>
            <a:pPr>
              <a:buClr>
                <a:schemeClr val="tx2"/>
              </a:buClr>
              <a:buNone/>
            </a:pPr>
            <a:endParaRPr lang="en-US" sz="1400" dirty="0"/>
          </a:p>
          <a:p>
            <a:pPr marL="0" indent="0">
              <a:buClr>
                <a:schemeClr val="tx2"/>
              </a:buClr>
              <a:buNone/>
            </a:pPr>
            <a:r>
              <a:rPr lang="en-US" dirty="0"/>
              <a:t>	Ending Fund Balance			$   899,000</a:t>
            </a:r>
          </a:p>
          <a:p>
            <a:pPr>
              <a:buNone/>
            </a:pPr>
            <a:endParaRPr lang="en-US" dirty="0"/>
          </a:p>
        </p:txBody>
      </p:sp>
      <p:sp>
        <p:nvSpPr>
          <p:cNvPr id="4" name="TextBox 3"/>
          <p:cNvSpPr txBox="1"/>
          <p:nvPr/>
        </p:nvSpPr>
        <p:spPr>
          <a:xfrm>
            <a:off x="685800" y="1524000"/>
            <a:ext cx="7467600" cy="1754326"/>
          </a:xfrm>
          <a:prstGeom prst="rect">
            <a:avLst/>
          </a:prstGeom>
          <a:noFill/>
        </p:spPr>
        <p:txBody>
          <a:bodyPr wrap="square" rtlCol="0">
            <a:spAutoFit/>
          </a:bodyPr>
          <a:lstStyle/>
          <a:p>
            <a:r>
              <a:rPr lang="en-US" dirty="0"/>
              <a:t>This fund is used to replace buses for the KWRL Cooperative districts.  Revenue comes from the State (in the form of depreciation payments), interest earned on the investments and the annual payments made by the four member districts (Kalama, Woodland, Ridgefield and La Center) to cover options and buses necessary for growth.  This fund is fully self-supporting with state depreciation funds.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6347713" cy="533400"/>
          </a:xfrm>
        </p:spPr>
        <p:txBody>
          <a:bodyPr>
            <a:normAutofit fontScale="90000"/>
          </a:bodyPr>
          <a:lstStyle/>
          <a:p>
            <a:r>
              <a:rPr lang="en-US" sz="3200" dirty="0"/>
              <a:t>Historical Fund Balance Summary</a:t>
            </a:r>
          </a:p>
        </p:txBody>
      </p:sp>
      <p:sp>
        <p:nvSpPr>
          <p:cNvPr id="3" name="Content Placeholder 2"/>
          <p:cNvSpPr>
            <a:spLocks noGrp="1"/>
          </p:cNvSpPr>
          <p:nvPr>
            <p:ph idx="1"/>
          </p:nvPr>
        </p:nvSpPr>
        <p:spPr>
          <a:xfrm>
            <a:off x="89263" y="1066800"/>
            <a:ext cx="8153400" cy="5029200"/>
          </a:xfrm>
        </p:spPr>
        <p:txBody>
          <a:bodyPr/>
          <a:lstStyle/>
          <a:p>
            <a:r>
              <a:rPr lang="en-US" dirty="0"/>
              <a:t>History of total fund balance at year-end, percentage of budgeted expenditures and Budgeted increase or decrease to fund balance</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71380877"/>
              </p:ext>
            </p:extLst>
          </p:nvPr>
        </p:nvGraphicFramePr>
        <p:xfrm>
          <a:off x="609599" y="1828800"/>
          <a:ext cx="7620001" cy="4191002"/>
        </p:xfrm>
        <a:graphic>
          <a:graphicData uri="http://schemas.openxmlformats.org/drawingml/2006/table">
            <a:tbl>
              <a:tblPr firstRow="1" bandRow="1">
                <a:tableStyleId>{5C22544A-7EE6-4342-B048-85BDC9FD1C3A}</a:tableStyleId>
              </a:tblPr>
              <a:tblGrid>
                <a:gridCol w="1115743">
                  <a:extLst>
                    <a:ext uri="{9D8B030D-6E8A-4147-A177-3AD203B41FA5}">
                      <a16:colId xmlns:a16="http://schemas.microsoft.com/office/drawing/2014/main" val="20000"/>
                    </a:ext>
                  </a:extLst>
                </a:gridCol>
                <a:gridCol w="1221591">
                  <a:extLst>
                    <a:ext uri="{9D8B030D-6E8A-4147-A177-3AD203B41FA5}">
                      <a16:colId xmlns:a16="http://schemas.microsoft.com/office/drawing/2014/main" val="20001"/>
                    </a:ext>
                  </a:extLst>
                </a:gridCol>
                <a:gridCol w="1625067">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981200">
                  <a:extLst>
                    <a:ext uri="{9D8B030D-6E8A-4147-A177-3AD203B41FA5}">
                      <a16:colId xmlns:a16="http://schemas.microsoft.com/office/drawing/2014/main" val="20004"/>
                    </a:ext>
                  </a:extLst>
                </a:gridCol>
              </a:tblGrid>
              <a:tr h="997788">
                <a:tc>
                  <a:txBody>
                    <a:bodyPr/>
                    <a:lstStyle/>
                    <a:p>
                      <a:pPr algn="ctr"/>
                      <a:endParaRPr lang="en-US" dirty="0"/>
                    </a:p>
                    <a:p>
                      <a:pPr algn="ctr"/>
                      <a:r>
                        <a:rPr lang="en-US" dirty="0"/>
                        <a:t>Year Ended(</a:t>
                      </a:r>
                    </a:p>
                  </a:txBody>
                  <a:tcPr/>
                </a:tc>
                <a:tc>
                  <a:txBody>
                    <a:bodyPr/>
                    <a:lstStyle/>
                    <a:p>
                      <a:pPr algn="ctr"/>
                      <a:r>
                        <a:rPr lang="en-US" dirty="0"/>
                        <a:t>FB as a % of Expend</a:t>
                      </a:r>
                    </a:p>
                  </a:txBody>
                  <a:tcPr/>
                </a:tc>
                <a:tc>
                  <a:txBody>
                    <a:bodyPr/>
                    <a:lstStyle/>
                    <a:p>
                      <a:pPr algn="ctr"/>
                      <a:endParaRPr lang="en-US" dirty="0"/>
                    </a:p>
                    <a:p>
                      <a:pPr algn="ctr"/>
                      <a:r>
                        <a:rPr lang="en-US" dirty="0"/>
                        <a:t>Budgeted Expenditures</a:t>
                      </a:r>
                    </a:p>
                  </a:txBody>
                  <a:tcPr/>
                </a:tc>
                <a:tc>
                  <a:txBody>
                    <a:bodyPr/>
                    <a:lstStyle/>
                    <a:p>
                      <a:pPr algn="ctr"/>
                      <a:endParaRPr lang="en-US" dirty="0"/>
                    </a:p>
                    <a:p>
                      <a:pPr algn="ctr"/>
                      <a:r>
                        <a:rPr lang="en-US" dirty="0"/>
                        <a:t>Total Fund</a:t>
                      </a:r>
                      <a:r>
                        <a:rPr lang="en-US" baseline="0" dirty="0"/>
                        <a:t> Balance*</a:t>
                      </a:r>
                      <a:endParaRPr lang="en-US" dirty="0"/>
                    </a:p>
                  </a:txBody>
                  <a:tcPr/>
                </a:tc>
                <a:tc>
                  <a:txBody>
                    <a:bodyPr/>
                    <a:lstStyle/>
                    <a:p>
                      <a:pPr algn="ctr"/>
                      <a:endParaRPr lang="en-US" dirty="0"/>
                    </a:p>
                    <a:p>
                      <a:pPr algn="ctr"/>
                      <a:r>
                        <a:rPr lang="en-US" dirty="0"/>
                        <a:t>Budgeted </a:t>
                      </a:r>
                      <a:r>
                        <a:rPr lang="en-US" dirty="0" err="1"/>
                        <a:t>Inc</a:t>
                      </a:r>
                      <a:r>
                        <a:rPr lang="en-US" dirty="0"/>
                        <a:t>/(Dec)</a:t>
                      </a:r>
                      <a:r>
                        <a:rPr lang="en-US" baseline="0" dirty="0"/>
                        <a:t> to FB</a:t>
                      </a:r>
                      <a:endParaRPr lang="en-US" dirty="0"/>
                    </a:p>
                  </a:txBody>
                  <a:tcPr/>
                </a:tc>
                <a:extLst>
                  <a:ext uri="{0D108BD9-81ED-4DB2-BD59-A6C34878D82A}">
                    <a16:rowId xmlns:a16="http://schemas.microsoft.com/office/drawing/2014/main" val="10000"/>
                  </a:ext>
                </a:extLst>
              </a:tr>
              <a:tr h="410358">
                <a:tc>
                  <a:txBody>
                    <a:bodyPr/>
                    <a:lstStyle/>
                    <a:p>
                      <a:pPr algn="ctr" fontAlgn="b"/>
                      <a:r>
                        <a:rPr lang="en-US" sz="1200" b="0" i="0" u="none" strike="noStrike" dirty="0">
                          <a:effectLst/>
                          <a:latin typeface="Arial"/>
                        </a:rPr>
                        <a:t>2013</a:t>
                      </a:r>
                    </a:p>
                  </a:txBody>
                  <a:tcPr marL="9525" marR="9525" marT="9525" marB="0" anchor="b"/>
                </a:tc>
                <a:tc>
                  <a:txBody>
                    <a:bodyPr/>
                    <a:lstStyle/>
                    <a:p>
                      <a:pPr algn="ctr" fontAlgn="b"/>
                      <a:r>
                        <a:rPr lang="en-US" sz="1200" b="0" i="0" u="none" strike="noStrike" dirty="0">
                          <a:effectLst/>
                          <a:latin typeface="Arial"/>
                        </a:rPr>
                        <a:t>11.8%</a:t>
                      </a:r>
                    </a:p>
                  </a:txBody>
                  <a:tcPr marL="9525" marR="9525" marT="9525" marB="0" anchor="b"/>
                </a:tc>
                <a:tc>
                  <a:txBody>
                    <a:bodyPr/>
                    <a:lstStyle/>
                    <a:p>
                      <a:pPr algn="r" fontAlgn="b"/>
                      <a:r>
                        <a:rPr lang="en-US" sz="1200" b="0" i="0" u="none" strike="noStrike" dirty="0">
                          <a:effectLst/>
                          <a:latin typeface="Arial"/>
                        </a:rPr>
                        <a:t> $  21,251,166.00 </a:t>
                      </a:r>
                    </a:p>
                  </a:txBody>
                  <a:tcPr marL="9525" marR="9525" marT="9525" marB="0" anchor="b"/>
                </a:tc>
                <a:tc>
                  <a:txBody>
                    <a:bodyPr/>
                    <a:lstStyle/>
                    <a:p>
                      <a:pPr algn="r" fontAlgn="b"/>
                      <a:r>
                        <a:rPr lang="en-US" sz="1200" b="0" i="0" u="none" strike="noStrike" dirty="0">
                          <a:effectLst/>
                          <a:latin typeface="Arial"/>
                        </a:rPr>
                        <a:t> $  2,515,483 </a:t>
                      </a:r>
                    </a:p>
                  </a:txBody>
                  <a:tcPr marL="9525" marR="9525" marT="9525" marB="0" anchor="b"/>
                </a:tc>
                <a:tc>
                  <a:txBody>
                    <a:bodyPr/>
                    <a:lstStyle/>
                    <a:p>
                      <a:pPr algn="r" fontAlgn="b"/>
                      <a:r>
                        <a:rPr lang="en-US" sz="1200" b="0" i="0" u="none" strike="noStrike" dirty="0">
                          <a:effectLst/>
                          <a:latin typeface="Arial"/>
                        </a:rPr>
                        <a:t>$     (121,877)</a:t>
                      </a:r>
                      <a:r>
                        <a:rPr lang="en-US" sz="1200" b="0" i="0" u="none" strike="noStrike" baseline="0" dirty="0">
                          <a:effectLst/>
                          <a:latin typeface="Arial"/>
                        </a:rPr>
                        <a:t> </a:t>
                      </a:r>
                      <a:endParaRPr lang="en-US" sz="1200" b="0" i="0" u="none" strike="noStrike" dirty="0">
                        <a:effectLst/>
                        <a:latin typeface="Arial"/>
                      </a:endParaRPr>
                    </a:p>
                  </a:txBody>
                  <a:tcPr marL="9525" marR="9525" marT="9525" marB="0" anchor="b"/>
                </a:tc>
                <a:extLst>
                  <a:ext uri="{0D108BD9-81ED-4DB2-BD59-A6C34878D82A}">
                    <a16:rowId xmlns:a16="http://schemas.microsoft.com/office/drawing/2014/main" val="10001"/>
                  </a:ext>
                </a:extLst>
              </a:tr>
              <a:tr h="410358">
                <a:tc>
                  <a:txBody>
                    <a:bodyPr/>
                    <a:lstStyle/>
                    <a:p>
                      <a:pPr algn="ctr" fontAlgn="b"/>
                      <a:r>
                        <a:rPr lang="en-US" sz="1200" b="0" i="0" u="none" strike="noStrike" dirty="0">
                          <a:effectLst/>
                          <a:latin typeface="Arial"/>
                        </a:rPr>
                        <a:t>2014</a:t>
                      </a:r>
                    </a:p>
                  </a:txBody>
                  <a:tcPr marL="9525" marR="9525" marT="9525" marB="0" anchor="b"/>
                </a:tc>
                <a:tc>
                  <a:txBody>
                    <a:bodyPr/>
                    <a:lstStyle/>
                    <a:p>
                      <a:pPr algn="ctr" fontAlgn="b"/>
                      <a:r>
                        <a:rPr lang="en-US" sz="1200" b="0" i="0" u="none" strike="noStrike" dirty="0">
                          <a:effectLst/>
                          <a:latin typeface="Arial"/>
                        </a:rPr>
                        <a:t>11.8%</a:t>
                      </a:r>
                    </a:p>
                  </a:txBody>
                  <a:tcPr marL="9525" marR="9525" marT="9525" marB="0" anchor="b"/>
                </a:tc>
                <a:tc>
                  <a:txBody>
                    <a:bodyPr/>
                    <a:lstStyle/>
                    <a:p>
                      <a:pPr algn="r" fontAlgn="b"/>
                      <a:r>
                        <a:rPr lang="en-US" sz="1200" b="0" i="0" u="none" strike="noStrike" dirty="0">
                          <a:effectLst/>
                          <a:latin typeface="Arial"/>
                        </a:rPr>
                        <a:t>$  23,652,108.00</a:t>
                      </a:r>
                    </a:p>
                  </a:txBody>
                  <a:tcPr marL="9525" marR="9525" marT="9525" marB="0" anchor="b"/>
                </a:tc>
                <a:tc>
                  <a:txBody>
                    <a:bodyPr/>
                    <a:lstStyle/>
                    <a:p>
                      <a:pPr algn="r" fontAlgn="b"/>
                      <a:r>
                        <a:rPr lang="en-US" sz="1200" b="0" i="0" u="none" strike="noStrike" dirty="0">
                          <a:effectLst/>
                          <a:latin typeface="Arial"/>
                        </a:rPr>
                        <a:t>$  2,785,917</a:t>
                      </a:r>
                    </a:p>
                  </a:txBody>
                  <a:tcPr marL="9525" marR="9525" marT="9525" marB="0" anchor="b"/>
                </a:tc>
                <a:tc>
                  <a:txBody>
                    <a:bodyPr/>
                    <a:lstStyle/>
                    <a:p>
                      <a:pPr algn="r" fontAlgn="b"/>
                      <a:r>
                        <a:rPr lang="en-US" sz="1200" b="0" i="0" u="none" strike="noStrike" dirty="0">
                          <a:effectLst/>
                          <a:latin typeface="Arial"/>
                        </a:rPr>
                        <a:t>    $                  0</a:t>
                      </a:r>
                    </a:p>
                  </a:txBody>
                  <a:tcPr marL="9525" marR="9525" marT="9525" marB="0" anchor="b"/>
                </a:tc>
                <a:extLst>
                  <a:ext uri="{0D108BD9-81ED-4DB2-BD59-A6C34878D82A}">
                    <a16:rowId xmlns:a16="http://schemas.microsoft.com/office/drawing/2014/main" val="10002"/>
                  </a:ext>
                </a:extLst>
              </a:tr>
              <a:tr h="410358">
                <a:tc>
                  <a:txBody>
                    <a:bodyPr/>
                    <a:lstStyle/>
                    <a:p>
                      <a:pPr algn="ctr" fontAlgn="b"/>
                      <a:r>
                        <a:rPr lang="en-US" sz="1200" b="0" i="0" u="none" strike="noStrike" dirty="0">
                          <a:effectLst/>
                          <a:latin typeface="Arial"/>
                        </a:rPr>
                        <a:t>2015</a:t>
                      </a:r>
                    </a:p>
                  </a:txBody>
                  <a:tcPr marL="9525" marR="9525" marT="9525" marB="0" anchor="b"/>
                </a:tc>
                <a:tc>
                  <a:txBody>
                    <a:bodyPr/>
                    <a:lstStyle/>
                    <a:p>
                      <a:pPr algn="ctr" fontAlgn="b"/>
                      <a:r>
                        <a:rPr lang="en-US" sz="1200" b="0" i="0" u="none" strike="noStrike" dirty="0">
                          <a:effectLst/>
                          <a:latin typeface="Arial"/>
                        </a:rPr>
                        <a:t>11.3%</a:t>
                      </a:r>
                    </a:p>
                  </a:txBody>
                  <a:tcPr marL="9525" marR="9525" marT="9525" marB="0" anchor="b"/>
                </a:tc>
                <a:tc>
                  <a:txBody>
                    <a:bodyPr/>
                    <a:lstStyle/>
                    <a:p>
                      <a:pPr algn="r" fontAlgn="b"/>
                      <a:r>
                        <a:rPr lang="en-US" sz="1200" b="0" i="0" u="none" strike="noStrike" dirty="0">
                          <a:effectLst/>
                          <a:latin typeface="Arial"/>
                        </a:rPr>
                        <a:t>$  25,096,872.00</a:t>
                      </a:r>
                    </a:p>
                  </a:txBody>
                  <a:tcPr marL="9525" marR="9525" marT="9525" marB="0" anchor="b"/>
                </a:tc>
                <a:tc>
                  <a:txBody>
                    <a:bodyPr/>
                    <a:lstStyle/>
                    <a:p>
                      <a:pPr algn="r" fontAlgn="b"/>
                      <a:r>
                        <a:rPr lang="en-US" sz="1200" b="0" i="0" u="none" strike="noStrike" dirty="0">
                          <a:effectLst/>
                          <a:latin typeface="Arial"/>
                        </a:rPr>
                        <a:t>$  2,842,390</a:t>
                      </a:r>
                    </a:p>
                  </a:txBody>
                  <a:tcPr marL="9525" marR="9525" marT="9525" marB="0" anchor="b"/>
                </a:tc>
                <a:tc>
                  <a:txBody>
                    <a:bodyPr/>
                    <a:lstStyle/>
                    <a:p>
                      <a:pPr algn="r" fontAlgn="b"/>
                      <a:r>
                        <a:rPr lang="en-US" sz="1200" b="0" i="0" u="none" strike="noStrike" dirty="0">
                          <a:effectLst/>
                          <a:latin typeface="Arial"/>
                        </a:rPr>
                        <a:t>$                  0</a:t>
                      </a:r>
                    </a:p>
                  </a:txBody>
                  <a:tcPr marL="9525" marR="9525" marT="9525" marB="0" anchor="b"/>
                </a:tc>
                <a:extLst>
                  <a:ext uri="{0D108BD9-81ED-4DB2-BD59-A6C34878D82A}">
                    <a16:rowId xmlns:a16="http://schemas.microsoft.com/office/drawing/2014/main" val="10003"/>
                  </a:ext>
                </a:extLst>
              </a:tr>
              <a:tr h="410358">
                <a:tc>
                  <a:txBody>
                    <a:bodyPr/>
                    <a:lstStyle/>
                    <a:p>
                      <a:pPr algn="ctr" fontAlgn="b"/>
                      <a:r>
                        <a:rPr lang="en-US" sz="1200" b="0" i="0" u="none" strike="noStrike" dirty="0">
                          <a:effectLst/>
                          <a:latin typeface="Arial"/>
                        </a:rPr>
                        <a:t>2016</a:t>
                      </a:r>
                    </a:p>
                  </a:txBody>
                  <a:tcPr marL="9525" marR="9525" marT="9525" marB="0" anchor="b"/>
                </a:tc>
                <a:tc>
                  <a:txBody>
                    <a:bodyPr/>
                    <a:lstStyle/>
                    <a:p>
                      <a:pPr algn="ctr" fontAlgn="b"/>
                      <a:r>
                        <a:rPr lang="en-US" sz="1200" b="0" i="0" u="none" strike="noStrike" dirty="0">
                          <a:effectLst/>
                          <a:latin typeface="Arial"/>
                        </a:rPr>
                        <a:t>10.4%</a:t>
                      </a:r>
                    </a:p>
                  </a:txBody>
                  <a:tcPr marL="9525" marR="9525" marT="9525" marB="0" anchor="b"/>
                </a:tc>
                <a:tc>
                  <a:txBody>
                    <a:bodyPr/>
                    <a:lstStyle/>
                    <a:p>
                      <a:pPr algn="r" fontAlgn="b"/>
                      <a:r>
                        <a:rPr lang="en-US" sz="1200" b="0" i="0" u="none" strike="noStrike" dirty="0">
                          <a:effectLst/>
                          <a:latin typeface="Arial"/>
                        </a:rPr>
                        <a:t>$  27,794,132.00</a:t>
                      </a:r>
                    </a:p>
                  </a:txBody>
                  <a:tcPr marL="9525" marR="9525" marT="9525" marB="0" anchor="b"/>
                </a:tc>
                <a:tc>
                  <a:txBody>
                    <a:bodyPr/>
                    <a:lstStyle/>
                    <a:p>
                      <a:pPr algn="r" fontAlgn="b"/>
                      <a:r>
                        <a:rPr lang="en-US" sz="1200" b="0" i="0" u="none" strike="noStrike" dirty="0">
                          <a:effectLst/>
                          <a:latin typeface="Arial"/>
                        </a:rPr>
                        <a:t>$  2,900,000</a:t>
                      </a:r>
                    </a:p>
                  </a:txBody>
                  <a:tcPr marL="9525" marR="9525" marT="9525" marB="0" anchor="b"/>
                </a:tc>
                <a:tc>
                  <a:txBody>
                    <a:bodyPr/>
                    <a:lstStyle/>
                    <a:p>
                      <a:pPr algn="r" fontAlgn="b"/>
                      <a:r>
                        <a:rPr lang="en-US" sz="1200" b="0" i="0" u="none" strike="noStrike" dirty="0">
                          <a:effectLst/>
                          <a:latin typeface="Arial"/>
                        </a:rPr>
                        <a:t>$     (118,362)</a:t>
                      </a:r>
                    </a:p>
                  </a:txBody>
                  <a:tcPr marL="9525" marR="9525" marT="9525" marB="0" anchor="b"/>
                </a:tc>
                <a:extLst>
                  <a:ext uri="{0D108BD9-81ED-4DB2-BD59-A6C34878D82A}">
                    <a16:rowId xmlns:a16="http://schemas.microsoft.com/office/drawing/2014/main" val="10004"/>
                  </a:ext>
                </a:extLst>
              </a:tr>
              <a:tr h="410358">
                <a:tc>
                  <a:txBody>
                    <a:bodyPr/>
                    <a:lstStyle/>
                    <a:p>
                      <a:pPr algn="ctr" fontAlgn="b"/>
                      <a:r>
                        <a:rPr lang="en-US" sz="1200" b="0" i="0" u="none" strike="noStrike" dirty="0">
                          <a:effectLst/>
                          <a:latin typeface="Arial"/>
                        </a:rPr>
                        <a:t>2017</a:t>
                      </a:r>
                    </a:p>
                  </a:txBody>
                  <a:tcPr marL="9525" marR="9525" marT="9525" marB="0" anchor="b"/>
                </a:tc>
                <a:tc>
                  <a:txBody>
                    <a:bodyPr/>
                    <a:lstStyle/>
                    <a:p>
                      <a:pPr algn="ctr" fontAlgn="b"/>
                      <a:r>
                        <a:rPr lang="en-US" sz="1200" b="0" i="0" u="none" strike="noStrike" dirty="0">
                          <a:effectLst/>
                          <a:latin typeface="Arial"/>
                        </a:rPr>
                        <a:t> 9.8%</a:t>
                      </a:r>
                    </a:p>
                  </a:txBody>
                  <a:tcPr marL="9525" marR="9525" marT="9525" marB="0" anchor="b"/>
                </a:tc>
                <a:tc>
                  <a:txBody>
                    <a:bodyPr/>
                    <a:lstStyle/>
                    <a:p>
                      <a:pPr algn="r" fontAlgn="b"/>
                      <a:r>
                        <a:rPr lang="en-US" sz="1200" b="0" i="0" u="none" strike="noStrike" dirty="0">
                          <a:effectLst/>
                          <a:latin typeface="Arial"/>
                        </a:rPr>
                        <a:t>$  29,670,373.00</a:t>
                      </a:r>
                    </a:p>
                  </a:txBody>
                  <a:tcPr marL="9525" marR="9525" marT="9525" marB="0" anchor="b"/>
                </a:tc>
                <a:tc>
                  <a:txBody>
                    <a:bodyPr/>
                    <a:lstStyle/>
                    <a:p>
                      <a:pPr algn="r" fontAlgn="b"/>
                      <a:r>
                        <a:rPr lang="en-US" sz="1200" b="0" i="0" u="none" strike="noStrike" dirty="0">
                          <a:effectLst/>
                          <a:latin typeface="Arial"/>
                        </a:rPr>
                        <a:t>$  2,702,471</a:t>
                      </a:r>
                    </a:p>
                  </a:txBody>
                  <a:tcPr marL="9525" marR="9525" marT="9525" marB="0" anchor="b"/>
                </a:tc>
                <a:tc>
                  <a:txBody>
                    <a:bodyPr/>
                    <a:lstStyle/>
                    <a:p>
                      <a:pPr algn="r" fontAlgn="b"/>
                      <a:r>
                        <a:rPr lang="en-US" sz="1200" b="0" i="0" u="none" strike="noStrike" dirty="0">
                          <a:effectLst/>
                          <a:latin typeface="Arial"/>
                        </a:rPr>
                        <a:t>$     (197,529)</a:t>
                      </a:r>
                    </a:p>
                  </a:txBody>
                  <a:tcPr marL="9525" marR="9525" marT="9525" marB="0" anchor="b"/>
                </a:tc>
                <a:extLst>
                  <a:ext uri="{0D108BD9-81ED-4DB2-BD59-A6C34878D82A}">
                    <a16:rowId xmlns:a16="http://schemas.microsoft.com/office/drawing/2014/main" val="10005"/>
                  </a:ext>
                </a:extLst>
              </a:tr>
              <a:tr h="410358">
                <a:tc>
                  <a:txBody>
                    <a:bodyPr/>
                    <a:lstStyle/>
                    <a:p>
                      <a:pPr algn="ctr" fontAlgn="b"/>
                      <a:r>
                        <a:rPr lang="en-US" sz="1200" b="0" i="0" u="none" strike="noStrike" dirty="0">
                          <a:effectLst/>
                          <a:latin typeface="Arial"/>
                        </a:rPr>
                        <a:t>2018</a:t>
                      </a:r>
                    </a:p>
                  </a:txBody>
                  <a:tcPr marL="9525" marR="9525" marT="9525" marB="0" anchor="b"/>
                </a:tc>
                <a:tc>
                  <a:txBody>
                    <a:bodyPr/>
                    <a:lstStyle/>
                    <a:p>
                      <a:pPr algn="ctr" fontAlgn="b"/>
                      <a:r>
                        <a:rPr lang="en-US" sz="1200" b="0" i="0" u="none" strike="noStrike" dirty="0">
                          <a:effectLst/>
                          <a:latin typeface="Arial"/>
                        </a:rPr>
                        <a:t> 7.4%</a:t>
                      </a:r>
                    </a:p>
                  </a:txBody>
                  <a:tcPr marL="9525" marR="9525" marT="9525" marB="0" anchor="b"/>
                </a:tc>
                <a:tc>
                  <a:txBody>
                    <a:bodyPr/>
                    <a:lstStyle/>
                    <a:p>
                      <a:pPr algn="r" fontAlgn="b"/>
                      <a:r>
                        <a:rPr lang="en-US" sz="1200" b="0" i="0" u="none" strike="noStrike" dirty="0">
                          <a:effectLst/>
                          <a:latin typeface="Arial"/>
                        </a:rPr>
                        <a:t>$  32,673,646.00</a:t>
                      </a:r>
                    </a:p>
                  </a:txBody>
                  <a:tcPr marL="9525" marR="9525" marT="9525" marB="0" anchor="b"/>
                </a:tc>
                <a:tc>
                  <a:txBody>
                    <a:bodyPr/>
                    <a:lstStyle/>
                    <a:p>
                      <a:pPr algn="r" fontAlgn="b"/>
                      <a:r>
                        <a:rPr lang="en-US" sz="1200" b="0" i="0" u="none" strike="noStrike" dirty="0">
                          <a:effectLst/>
                          <a:latin typeface="Arial"/>
                        </a:rPr>
                        <a:t>$  2,410,388</a:t>
                      </a:r>
                    </a:p>
                  </a:txBody>
                  <a:tcPr marL="9525" marR="9525" marT="9525" marB="0" anchor="b"/>
                </a:tc>
                <a:tc>
                  <a:txBody>
                    <a:bodyPr/>
                    <a:lstStyle/>
                    <a:p>
                      <a:pPr algn="r" fontAlgn="b"/>
                      <a:r>
                        <a:rPr lang="en-US" sz="1200" b="0" i="0" u="none" strike="noStrike" dirty="0">
                          <a:effectLst/>
                          <a:latin typeface="Arial"/>
                        </a:rPr>
                        <a:t>$      (91,708)</a:t>
                      </a:r>
                    </a:p>
                  </a:txBody>
                  <a:tcPr marL="9525" marR="9525" marT="9525" marB="0" anchor="b"/>
                </a:tc>
                <a:extLst>
                  <a:ext uri="{0D108BD9-81ED-4DB2-BD59-A6C34878D82A}">
                    <a16:rowId xmlns:a16="http://schemas.microsoft.com/office/drawing/2014/main" val="10006"/>
                  </a:ext>
                </a:extLst>
              </a:tr>
              <a:tr h="410358">
                <a:tc>
                  <a:txBody>
                    <a:bodyPr/>
                    <a:lstStyle/>
                    <a:p>
                      <a:pPr algn="ctr" fontAlgn="b"/>
                      <a:r>
                        <a:rPr lang="en-US" sz="1200" b="0" i="0" u="none" strike="noStrike" dirty="0">
                          <a:effectLst/>
                          <a:latin typeface="Arial"/>
                        </a:rPr>
                        <a:t>2019</a:t>
                      </a:r>
                    </a:p>
                  </a:txBody>
                  <a:tcPr marL="9525" marR="9525" marT="9525" marB="0" anchor="b"/>
                </a:tc>
                <a:tc>
                  <a:txBody>
                    <a:bodyPr/>
                    <a:lstStyle/>
                    <a:p>
                      <a:pPr algn="ctr" fontAlgn="b"/>
                      <a:r>
                        <a:rPr lang="en-US" sz="1200" b="0" i="0" u="none" strike="noStrike" dirty="0">
                          <a:effectLst/>
                          <a:latin typeface="Arial"/>
                        </a:rPr>
                        <a:t> 6.6%</a:t>
                      </a:r>
                    </a:p>
                  </a:txBody>
                  <a:tcPr marL="9525" marR="9525" marT="9525" marB="0" anchor="b"/>
                </a:tc>
                <a:tc>
                  <a:txBody>
                    <a:bodyPr/>
                    <a:lstStyle/>
                    <a:p>
                      <a:pPr algn="r" fontAlgn="b"/>
                      <a:r>
                        <a:rPr lang="en-US" sz="1200" b="0" i="0" u="none" strike="noStrike" dirty="0">
                          <a:effectLst/>
                          <a:latin typeface="Arial"/>
                        </a:rPr>
                        <a:t>$  37,647,826.00</a:t>
                      </a:r>
                    </a:p>
                  </a:txBody>
                  <a:tcPr marL="9525" marR="9525" marT="9525" marB="0" anchor="b"/>
                </a:tc>
                <a:tc>
                  <a:txBody>
                    <a:bodyPr/>
                    <a:lstStyle/>
                    <a:p>
                      <a:pPr algn="r" fontAlgn="b"/>
                      <a:r>
                        <a:rPr lang="en-US" sz="1200" b="0" i="0" u="none" strike="noStrike" dirty="0">
                          <a:effectLst/>
                          <a:latin typeface="Arial"/>
                        </a:rPr>
                        <a:t>$  2,465,000</a:t>
                      </a:r>
                    </a:p>
                  </a:txBody>
                  <a:tcPr marL="9525" marR="9525" marT="9525" marB="0" anchor="b"/>
                </a:tc>
                <a:tc>
                  <a:txBody>
                    <a:bodyPr/>
                    <a:lstStyle/>
                    <a:p>
                      <a:pPr algn="r" fontAlgn="b"/>
                      <a:r>
                        <a:rPr lang="en-US" sz="1200" b="0" i="0" u="none" strike="noStrike" dirty="0">
                          <a:effectLst/>
                          <a:latin typeface="Arial"/>
                        </a:rPr>
                        <a:t>$                 0</a:t>
                      </a:r>
                    </a:p>
                  </a:txBody>
                  <a:tcPr marL="9525" marR="9525" marT="9525" marB="0" anchor="b"/>
                </a:tc>
                <a:extLst>
                  <a:ext uri="{0D108BD9-81ED-4DB2-BD59-A6C34878D82A}">
                    <a16:rowId xmlns:a16="http://schemas.microsoft.com/office/drawing/2014/main" val="10007"/>
                  </a:ext>
                </a:extLst>
              </a:tr>
              <a:tr h="320708">
                <a:tc>
                  <a:txBody>
                    <a:bodyPr/>
                    <a:lstStyle/>
                    <a:p>
                      <a:pPr algn="ctr" fontAlgn="b"/>
                      <a:r>
                        <a:rPr lang="en-US" sz="1200" b="0" i="0" u="none" strike="noStrike" dirty="0">
                          <a:effectLst/>
                          <a:latin typeface="Arial"/>
                        </a:rPr>
                        <a:t>2020</a:t>
                      </a:r>
                    </a:p>
                  </a:txBody>
                  <a:tcPr marL="9525" marR="9525" marT="9525" marB="0" anchor="b"/>
                </a:tc>
                <a:tc>
                  <a:txBody>
                    <a:bodyPr/>
                    <a:lstStyle/>
                    <a:p>
                      <a:pPr algn="ctr" fontAlgn="b"/>
                      <a:r>
                        <a:rPr lang="en-US" sz="1200" b="0" i="0" u="none" strike="noStrike" dirty="0">
                          <a:effectLst/>
                          <a:latin typeface="Arial"/>
                        </a:rPr>
                        <a:t> 6.3%</a:t>
                      </a:r>
                    </a:p>
                  </a:txBody>
                  <a:tcPr marL="9525" marR="9525" marT="9525" marB="0" anchor="b"/>
                </a:tc>
                <a:tc>
                  <a:txBody>
                    <a:bodyPr/>
                    <a:lstStyle/>
                    <a:p>
                      <a:pPr algn="r" fontAlgn="b"/>
                      <a:r>
                        <a:rPr lang="en-US" sz="1200" b="0" i="0" u="none" strike="noStrike" dirty="0">
                          <a:effectLst/>
                          <a:latin typeface="Arial"/>
                        </a:rPr>
                        <a:t>$  40,256,446.00</a:t>
                      </a:r>
                    </a:p>
                  </a:txBody>
                  <a:tcPr marL="9525" marR="9525" marT="9525" marB="0" anchor="b"/>
                </a:tc>
                <a:tc>
                  <a:txBody>
                    <a:bodyPr/>
                    <a:lstStyle/>
                    <a:p>
                      <a:pPr algn="r" fontAlgn="b"/>
                      <a:r>
                        <a:rPr lang="en-US" sz="1200" b="0" i="0" u="none" strike="noStrike" dirty="0">
                          <a:effectLst/>
                          <a:latin typeface="Arial"/>
                        </a:rPr>
                        <a:t>$  2,544,731</a:t>
                      </a:r>
                    </a:p>
                  </a:txBody>
                  <a:tcPr marL="9525" marR="9525" marT="9525" marB="0" anchor="b"/>
                </a:tc>
                <a:tc>
                  <a:txBody>
                    <a:bodyPr/>
                    <a:lstStyle/>
                    <a:p>
                      <a:pPr algn="r" fontAlgn="b"/>
                      <a:r>
                        <a:rPr lang="en-US" sz="1200" b="0" i="0" u="none" strike="noStrike" dirty="0">
                          <a:effectLst/>
                          <a:latin typeface="Arial"/>
                        </a:rPr>
                        <a:t>$      (59,269)                    </a:t>
                      </a:r>
                    </a:p>
                  </a:txBody>
                  <a:tcPr marL="9525" marR="9525" marT="9525" marB="0" anchor="b"/>
                </a:tc>
                <a:extLst>
                  <a:ext uri="{0D108BD9-81ED-4DB2-BD59-A6C34878D82A}">
                    <a16:rowId xmlns:a16="http://schemas.microsoft.com/office/drawing/2014/main" val="10008"/>
                  </a:ext>
                </a:extLst>
              </a:tr>
            </a:tbl>
          </a:graphicData>
        </a:graphic>
      </p:graphicFrame>
      <p:sp>
        <p:nvSpPr>
          <p:cNvPr id="5" name="TextBox 4">
            <a:extLst>
              <a:ext uri="{FF2B5EF4-FFF2-40B4-BE49-F238E27FC236}">
                <a16:creationId xmlns:a16="http://schemas.microsoft.com/office/drawing/2014/main" id="{159AD479-8F4D-4EB3-B4F2-8BFC059380D2}"/>
              </a:ext>
            </a:extLst>
          </p:cNvPr>
          <p:cNvSpPr txBox="1"/>
          <p:nvPr/>
        </p:nvSpPr>
        <p:spPr>
          <a:xfrm>
            <a:off x="685800" y="6324600"/>
            <a:ext cx="6019800" cy="507831"/>
          </a:xfrm>
          <a:prstGeom prst="rect">
            <a:avLst/>
          </a:prstGeom>
          <a:noFill/>
        </p:spPr>
        <p:txBody>
          <a:bodyPr wrap="square" rtlCol="0">
            <a:spAutoFit/>
          </a:bodyPr>
          <a:lstStyle/>
          <a:p>
            <a:r>
              <a:rPr lang="en-US" dirty="0"/>
              <a:t>*</a:t>
            </a:r>
            <a:r>
              <a:rPr lang="en-US" sz="900" dirty="0"/>
              <a:t>The Total Fund Balance column is the budgeted ending fund balance, not the actual ending fund balance from</a:t>
            </a:r>
          </a:p>
          <a:p>
            <a:r>
              <a:rPr lang="en-US" sz="900" dirty="0"/>
              <a:t>   the previous year</a:t>
            </a:r>
          </a:p>
        </p:txBody>
      </p:sp>
    </p:spTree>
    <p:extLst>
      <p:ext uri="{BB962C8B-B14F-4D97-AF65-F5344CB8AC3E}">
        <p14:creationId xmlns:p14="http://schemas.microsoft.com/office/powerpoint/2010/main" val="67618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a:bodyPr>
          <a:lstStyle/>
          <a:p>
            <a:r>
              <a:rPr lang="en-US" sz="2800" dirty="0"/>
              <a:t>2019-20 Budget Highlights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103026"/>
              </p:ext>
            </p:extLst>
          </p:nvPr>
        </p:nvGraphicFramePr>
        <p:xfrm>
          <a:off x="457200" y="914399"/>
          <a:ext cx="8077200" cy="5427002"/>
        </p:xfrm>
        <a:graphic>
          <a:graphicData uri="http://schemas.openxmlformats.org/drawingml/2006/table">
            <a:tbl>
              <a:tblPr firstRow="1" bandRow="1">
                <a:tableStyleId>{5C22544A-7EE6-4342-B048-85BDC9FD1C3A}</a:tableStyleId>
              </a:tblPr>
              <a:tblGrid>
                <a:gridCol w="5758003">
                  <a:extLst>
                    <a:ext uri="{9D8B030D-6E8A-4147-A177-3AD203B41FA5}">
                      <a16:colId xmlns:a16="http://schemas.microsoft.com/office/drawing/2014/main" val="20000"/>
                    </a:ext>
                  </a:extLst>
                </a:gridCol>
                <a:gridCol w="2319197">
                  <a:extLst>
                    <a:ext uri="{9D8B030D-6E8A-4147-A177-3AD203B41FA5}">
                      <a16:colId xmlns:a16="http://schemas.microsoft.com/office/drawing/2014/main" val="20001"/>
                    </a:ext>
                  </a:extLst>
                </a:gridCol>
              </a:tblGrid>
              <a:tr h="381001">
                <a:tc>
                  <a:txBody>
                    <a:bodyPr/>
                    <a:lstStyle/>
                    <a:p>
                      <a:r>
                        <a:rPr lang="en-US" sz="1000" dirty="0"/>
                        <a:t>Item/Description</a:t>
                      </a:r>
                    </a:p>
                  </a:txBody>
                  <a:tcPr/>
                </a:tc>
                <a:tc>
                  <a:txBody>
                    <a:bodyPr/>
                    <a:lstStyle/>
                    <a:p>
                      <a:endParaRPr lang="en-US" sz="1000" dirty="0"/>
                    </a:p>
                  </a:txBody>
                  <a:tcPr/>
                </a:tc>
                <a:extLst>
                  <a:ext uri="{0D108BD9-81ED-4DB2-BD59-A6C34878D82A}">
                    <a16:rowId xmlns:a16="http://schemas.microsoft.com/office/drawing/2014/main" val="10000"/>
                  </a:ext>
                </a:extLst>
              </a:tr>
              <a:tr h="307006">
                <a:tc>
                  <a:txBody>
                    <a:bodyPr/>
                    <a:lstStyle/>
                    <a:p>
                      <a:r>
                        <a:rPr lang="en-US" sz="1200" b="0" dirty="0"/>
                        <a:t>Total</a:t>
                      </a:r>
                      <a:r>
                        <a:rPr lang="en-US" sz="1200" b="0" baseline="0" dirty="0"/>
                        <a:t> Revenue Changes from 2018-19</a:t>
                      </a:r>
                      <a:endParaRPr lang="en-US" sz="1200" b="0" dirty="0"/>
                    </a:p>
                  </a:txBody>
                  <a:tcPr/>
                </a:tc>
                <a:tc>
                  <a:txBody>
                    <a:bodyPr/>
                    <a:lstStyle/>
                    <a:p>
                      <a:pPr algn="ctr"/>
                      <a:r>
                        <a:rPr lang="en-US" sz="1200" dirty="0"/>
                        <a:t>  +7%</a:t>
                      </a:r>
                    </a:p>
                  </a:txBody>
                  <a:tcPr/>
                </a:tc>
                <a:extLst>
                  <a:ext uri="{0D108BD9-81ED-4DB2-BD59-A6C34878D82A}">
                    <a16:rowId xmlns:a16="http://schemas.microsoft.com/office/drawing/2014/main" val="10001"/>
                  </a:ext>
                </a:extLst>
              </a:tr>
              <a:tr h="307006">
                <a:tc>
                  <a:txBody>
                    <a:bodyPr/>
                    <a:lstStyle/>
                    <a:p>
                      <a:r>
                        <a:rPr lang="en-US" sz="1200" b="0" dirty="0"/>
                        <a:t>      Local Property Tax Increase/Levy Equalization</a:t>
                      </a:r>
                      <a:r>
                        <a:rPr lang="en-US" sz="1200" b="0" baseline="0" dirty="0"/>
                        <a:t> Decrease – Total increase</a:t>
                      </a:r>
                      <a:endParaRPr lang="en-US" sz="1200" b="0" dirty="0"/>
                    </a:p>
                  </a:txBody>
                  <a:tcPr/>
                </a:tc>
                <a:tc>
                  <a:txBody>
                    <a:bodyPr/>
                    <a:lstStyle/>
                    <a:p>
                      <a:pPr algn="ctr"/>
                      <a:r>
                        <a:rPr lang="en-US" sz="1200" dirty="0"/>
                        <a:t>   5.8%</a:t>
                      </a:r>
                    </a:p>
                  </a:txBody>
                  <a:tcPr/>
                </a:tc>
                <a:extLst>
                  <a:ext uri="{0D108BD9-81ED-4DB2-BD59-A6C34878D82A}">
                    <a16:rowId xmlns:a16="http://schemas.microsoft.com/office/drawing/2014/main" val="10002"/>
                  </a:ext>
                </a:extLst>
              </a:tr>
              <a:tr h="307006">
                <a:tc>
                  <a:txBody>
                    <a:bodyPr/>
                    <a:lstStyle/>
                    <a:p>
                      <a:r>
                        <a:rPr lang="en-US" sz="1200" b="0" dirty="0"/>
                        <a:t>     Apportionment Increase – increased enrollment,</a:t>
                      </a:r>
                      <a:r>
                        <a:rPr lang="en-US" sz="1200" b="0" baseline="0" dirty="0"/>
                        <a:t> 2% IPD, SEBB Increases</a:t>
                      </a:r>
                      <a:endParaRPr lang="en-US" sz="1200" b="0" dirty="0"/>
                    </a:p>
                  </a:txBody>
                  <a:tcPr/>
                </a:tc>
                <a:tc>
                  <a:txBody>
                    <a:bodyPr/>
                    <a:lstStyle/>
                    <a:p>
                      <a:pPr algn="ctr"/>
                      <a:r>
                        <a:rPr lang="en-US" sz="1200" dirty="0"/>
                        <a:t>  5.1%</a:t>
                      </a:r>
                    </a:p>
                  </a:txBody>
                  <a:tcPr/>
                </a:tc>
                <a:extLst>
                  <a:ext uri="{0D108BD9-81ED-4DB2-BD59-A6C34878D82A}">
                    <a16:rowId xmlns:a16="http://schemas.microsoft.com/office/drawing/2014/main" val="10003"/>
                  </a:ext>
                </a:extLst>
              </a:tr>
              <a:tr h="392505">
                <a:tc>
                  <a:txBody>
                    <a:bodyPr/>
                    <a:lstStyle/>
                    <a:p>
                      <a:r>
                        <a:rPr lang="en-US" sz="1200" b="0" dirty="0"/>
                        <a:t>     Special</a:t>
                      </a:r>
                      <a:r>
                        <a:rPr lang="en-US" sz="1200" b="0" baseline="0" dirty="0"/>
                        <a:t> Ed Increase – increased </a:t>
                      </a:r>
                      <a:r>
                        <a:rPr lang="en-US" sz="1200" b="0" baseline="0" dirty="0" err="1"/>
                        <a:t>enrollmt</a:t>
                      </a:r>
                      <a:r>
                        <a:rPr lang="en-US" sz="1200" b="0" baseline="0" dirty="0"/>
                        <a:t>, SEBB Increases, Safety Net Increase</a:t>
                      </a:r>
                      <a:endParaRPr lang="en-US" sz="1200" b="0" dirty="0"/>
                    </a:p>
                  </a:txBody>
                  <a:tcPr/>
                </a:tc>
                <a:tc>
                  <a:txBody>
                    <a:bodyPr/>
                    <a:lstStyle/>
                    <a:p>
                      <a:pPr algn="ctr"/>
                      <a:r>
                        <a:rPr lang="en-US" sz="1200" dirty="0"/>
                        <a:t>  12.4%</a:t>
                      </a:r>
                    </a:p>
                  </a:txBody>
                  <a:tcPr/>
                </a:tc>
                <a:extLst>
                  <a:ext uri="{0D108BD9-81ED-4DB2-BD59-A6C34878D82A}">
                    <a16:rowId xmlns:a16="http://schemas.microsoft.com/office/drawing/2014/main" val="10004"/>
                  </a:ext>
                </a:extLst>
              </a:tr>
              <a:tr h="490608">
                <a:tc>
                  <a:txBody>
                    <a:bodyPr/>
                    <a:lstStyle/>
                    <a:p>
                      <a:r>
                        <a:rPr lang="en-US" sz="1200" b="0" dirty="0"/>
                        <a:t>     Learning Assistance Program (LAP) – Allocation increase and TEAM Hi-Poverty</a:t>
                      </a:r>
                    </a:p>
                  </a:txBody>
                  <a:tcPr/>
                </a:tc>
                <a:tc>
                  <a:txBody>
                    <a:bodyPr/>
                    <a:lstStyle/>
                    <a:p>
                      <a:pPr algn="ctr"/>
                      <a:r>
                        <a:rPr lang="en-US" sz="1200" dirty="0"/>
                        <a:t>  11.8%</a:t>
                      </a:r>
                    </a:p>
                  </a:txBody>
                  <a:tcPr/>
                </a:tc>
                <a:extLst>
                  <a:ext uri="{0D108BD9-81ED-4DB2-BD59-A6C34878D82A}">
                    <a16:rowId xmlns:a16="http://schemas.microsoft.com/office/drawing/2014/main" val="10005"/>
                  </a:ext>
                </a:extLst>
              </a:tr>
              <a:tr h="490608">
                <a:tc>
                  <a:txBody>
                    <a:bodyPr/>
                    <a:lstStyle/>
                    <a:p>
                      <a:r>
                        <a:rPr lang="en-US" sz="1200" b="0" dirty="0"/>
                        <a:t>     Federal</a:t>
                      </a:r>
                      <a:r>
                        <a:rPr lang="en-US" sz="1200" b="0" baseline="0" dirty="0"/>
                        <a:t> Programs – Changes to area poverty resulted in decreases to Title One and no longer receiving Rural Low Schools grant</a:t>
                      </a:r>
                      <a:endParaRPr lang="en-US" sz="1200" b="0" dirty="0"/>
                    </a:p>
                  </a:txBody>
                  <a:tcPr/>
                </a:tc>
                <a:tc>
                  <a:txBody>
                    <a:bodyPr/>
                    <a:lstStyle/>
                    <a:p>
                      <a:pPr algn="ctr"/>
                      <a:r>
                        <a:rPr lang="en-US" sz="1200" dirty="0"/>
                        <a:t>-8.5%</a:t>
                      </a:r>
                    </a:p>
                  </a:txBody>
                  <a:tcPr/>
                </a:tc>
                <a:extLst>
                  <a:ext uri="{0D108BD9-81ED-4DB2-BD59-A6C34878D82A}">
                    <a16:rowId xmlns:a16="http://schemas.microsoft.com/office/drawing/2014/main" val="10006"/>
                  </a:ext>
                </a:extLst>
              </a:tr>
              <a:tr h="490608">
                <a:tc>
                  <a:txBody>
                    <a:bodyPr/>
                    <a:lstStyle/>
                    <a:p>
                      <a:r>
                        <a:rPr lang="en-US" sz="1200" b="0" dirty="0"/>
                        <a:t>     KWRL– state</a:t>
                      </a:r>
                      <a:r>
                        <a:rPr lang="en-US" sz="1200" b="0" baseline="0" dirty="0"/>
                        <a:t> </a:t>
                      </a:r>
                      <a:r>
                        <a:rPr lang="en-US" sz="1200" b="0" dirty="0"/>
                        <a:t>allocation increase to cover increased expenditures</a:t>
                      </a:r>
                    </a:p>
                  </a:txBody>
                  <a:tcPr/>
                </a:tc>
                <a:tc>
                  <a:txBody>
                    <a:bodyPr/>
                    <a:lstStyle/>
                    <a:p>
                      <a:pPr algn="ctr"/>
                      <a:r>
                        <a:rPr lang="en-US" sz="1200" dirty="0"/>
                        <a:t>  12.5%</a:t>
                      </a:r>
                    </a:p>
                  </a:txBody>
                  <a:tcPr/>
                </a:tc>
                <a:extLst>
                  <a:ext uri="{0D108BD9-81ED-4DB2-BD59-A6C34878D82A}">
                    <a16:rowId xmlns:a16="http://schemas.microsoft.com/office/drawing/2014/main" val="10007"/>
                  </a:ext>
                </a:extLst>
              </a:tr>
              <a:tr h="307006">
                <a:tc>
                  <a:txBody>
                    <a:bodyPr/>
                    <a:lstStyle/>
                    <a:p>
                      <a:r>
                        <a:rPr lang="en-US" sz="1200" b="0" dirty="0"/>
                        <a:t>Total Expenditure Changes from 2018-19</a:t>
                      </a:r>
                    </a:p>
                  </a:txBody>
                  <a:tcPr/>
                </a:tc>
                <a:tc>
                  <a:txBody>
                    <a:bodyPr/>
                    <a:lstStyle/>
                    <a:p>
                      <a:pPr algn="ctr"/>
                      <a:r>
                        <a:rPr lang="en-US" sz="1200" dirty="0"/>
                        <a:t>  6.8%</a:t>
                      </a:r>
                    </a:p>
                  </a:txBody>
                  <a:tcPr/>
                </a:tc>
                <a:extLst>
                  <a:ext uri="{0D108BD9-81ED-4DB2-BD59-A6C34878D82A}">
                    <a16:rowId xmlns:a16="http://schemas.microsoft.com/office/drawing/2014/main" val="10008"/>
                  </a:ext>
                </a:extLst>
              </a:tr>
              <a:tr h="307006">
                <a:tc>
                  <a:txBody>
                    <a:bodyPr/>
                    <a:lstStyle/>
                    <a:p>
                      <a:r>
                        <a:rPr lang="en-US" sz="1200" b="0" dirty="0"/>
                        <a:t>     Certificated Salaries</a:t>
                      </a:r>
                      <a:r>
                        <a:rPr lang="en-US" sz="1200" b="0" baseline="0" dirty="0"/>
                        <a:t> – Slight FTE increase, step increases, 4% negotiated increase (2% + 2% IPD), new staff, 1 additional PD day (State funded for State Funded positions)</a:t>
                      </a:r>
                      <a:endParaRPr lang="en-US" sz="1200" b="0" dirty="0"/>
                    </a:p>
                  </a:txBody>
                  <a:tcPr/>
                </a:tc>
                <a:tc>
                  <a:txBody>
                    <a:bodyPr/>
                    <a:lstStyle/>
                    <a:p>
                      <a:pPr algn="ctr"/>
                      <a:r>
                        <a:rPr lang="en-US" sz="1200" dirty="0"/>
                        <a:t>  7.4%</a:t>
                      </a:r>
                    </a:p>
                  </a:txBody>
                  <a:tcPr/>
                </a:tc>
                <a:extLst>
                  <a:ext uri="{0D108BD9-81ED-4DB2-BD59-A6C34878D82A}">
                    <a16:rowId xmlns:a16="http://schemas.microsoft.com/office/drawing/2014/main" val="10009"/>
                  </a:ext>
                </a:extLst>
              </a:tr>
              <a:tr h="307006">
                <a:tc>
                  <a:txBody>
                    <a:bodyPr/>
                    <a:lstStyle/>
                    <a:p>
                      <a:pPr algn="l"/>
                      <a:r>
                        <a:rPr lang="en-US" sz="1200" dirty="0"/>
                        <a:t>     </a:t>
                      </a:r>
                      <a:r>
                        <a:rPr lang="en-US" sz="1200" baseline="0" dirty="0"/>
                        <a:t>Classified Salaries – 2.45 FTE decrease, Bargained increases from 18-19 for Secretaries (.5% + 2% IPD), KWRL (5% for Drivers and 3% for Mechanics), SEIU increases from 17-18 with average increase of 12.9% depending on the position (18-19 increase not included in 18-19 budget)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8.7%</a:t>
                      </a:r>
                    </a:p>
                  </a:txBody>
                  <a:tcPr/>
                </a:tc>
                <a:extLst>
                  <a:ext uri="{0D108BD9-81ED-4DB2-BD59-A6C34878D82A}">
                    <a16:rowId xmlns:a16="http://schemas.microsoft.com/office/drawing/2014/main" val="10010"/>
                  </a:ext>
                </a:extLst>
              </a:tr>
              <a:tr h="490608">
                <a:tc>
                  <a:txBody>
                    <a:bodyPr/>
                    <a:lstStyle/>
                    <a:p>
                      <a:pPr algn="l"/>
                      <a:r>
                        <a:rPr lang="en-US" sz="1200" baseline="0" dirty="0"/>
                        <a:t>     Employee Benefits – State Allocation Increase for SEBB, decreased staff but increases for SEBB, Paid Medical Leave Premiums</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 5.7%</a:t>
                      </a: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26640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2018-19 Budget Highlights - Continued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1911336"/>
              </p:ext>
            </p:extLst>
          </p:nvPr>
        </p:nvGraphicFramePr>
        <p:xfrm>
          <a:off x="609600" y="1219201"/>
          <a:ext cx="6348413" cy="5412593"/>
        </p:xfrm>
        <a:graphic>
          <a:graphicData uri="http://schemas.openxmlformats.org/drawingml/2006/table">
            <a:tbl>
              <a:tblPr firstRow="1" bandRow="1">
                <a:tableStyleId>{5C22544A-7EE6-4342-B048-85BDC9FD1C3A}</a:tableStyleId>
              </a:tblPr>
              <a:tblGrid>
                <a:gridCol w="4328688">
                  <a:extLst>
                    <a:ext uri="{9D8B030D-6E8A-4147-A177-3AD203B41FA5}">
                      <a16:colId xmlns:a16="http://schemas.microsoft.com/office/drawing/2014/main" val="20000"/>
                    </a:ext>
                  </a:extLst>
                </a:gridCol>
                <a:gridCol w="2019725">
                  <a:extLst>
                    <a:ext uri="{9D8B030D-6E8A-4147-A177-3AD203B41FA5}">
                      <a16:colId xmlns:a16="http://schemas.microsoft.com/office/drawing/2014/main" val="20001"/>
                    </a:ext>
                  </a:extLst>
                </a:gridCol>
              </a:tblGrid>
              <a:tr h="5478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Item/Description</a:t>
                      </a:r>
                    </a:p>
                    <a:p>
                      <a:endParaRPr lang="en-US" sz="1200" dirty="0"/>
                    </a:p>
                  </a:txBody>
                  <a:tcPr marL="71197" marR="71197"/>
                </a:tc>
                <a:tc>
                  <a:txBody>
                    <a:bodyPr/>
                    <a:lstStyle/>
                    <a:p>
                      <a:r>
                        <a:rPr lang="en-US" sz="1200" dirty="0"/>
                        <a:t>Percentage</a:t>
                      </a:r>
                      <a:r>
                        <a:rPr lang="en-US" sz="1200" baseline="0" dirty="0"/>
                        <a:t> Increase</a:t>
                      </a:r>
                      <a:endParaRPr lang="en-US" sz="1200" dirty="0"/>
                    </a:p>
                  </a:txBody>
                  <a:tcPr marL="71197" marR="71197"/>
                </a:tc>
                <a:extLst>
                  <a:ext uri="{0D108BD9-81ED-4DB2-BD59-A6C34878D82A}">
                    <a16:rowId xmlns:a16="http://schemas.microsoft.com/office/drawing/2014/main" val="10000"/>
                  </a:ext>
                </a:extLst>
              </a:tr>
              <a:tr h="444350">
                <a:tc>
                  <a:txBody>
                    <a:bodyPr/>
                    <a:lstStyle/>
                    <a:p>
                      <a:r>
                        <a:rPr lang="en-US" sz="1000" dirty="0"/>
                        <a:t>Enrollment Increase from 18-19 Budget (2,460 to 2,474)</a:t>
                      </a:r>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t>.57%</a:t>
                      </a:r>
                    </a:p>
                  </a:txBody>
                  <a:tcPr marL="71197" marR="71197"/>
                </a:tc>
                <a:extLst>
                  <a:ext uri="{0D108BD9-81ED-4DB2-BD59-A6C34878D82A}">
                    <a16:rowId xmlns:a16="http://schemas.microsoft.com/office/drawing/2014/main" val="10001"/>
                  </a:ext>
                </a:extLst>
              </a:tr>
              <a:tr h="444350">
                <a:tc>
                  <a:txBody>
                    <a:bodyPr/>
                    <a:lstStyle/>
                    <a:p>
                      <a:r>
                        <a:rPr lang="en-US" sz="1000" dirty="0"/>
                        <a:t>Enrollment Increase from 18-19 Actual (2,461</a:t>
                      </a:r>
                      <a:r>
                        <a:rPr lang="en-US" sz="1000" baseline="0" dirty="0"/>
                        <a:t> to 2,474)</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t>.58%</a:t>
                      </a:r>
                    </a:p>
                  </a:txBody>
                  <a:tcPr marL="71197" marR="71197"/>
                </a:tc>
                <a:extLst>
                  <a:ext uri="{0D108BD9-81ED-4DB2-BD59-A6C34878D82A}">
                    <a16:rowId xmlns:a16="http://schemas.microsoft.com/office/drawing/2014/main" val="10002"/>
                  </a:ext>
                </a:extLst>
              </a:tr>
              <a:tr h="444350">
                <a:tc>
                  <a:txBody>
                    <a:bodyPr/>
                    <a:lstStyle/>
                    <a:p>
                      <a:r>
                        <a:rPr lang="en-US" sz="1000" dirty="0"/>
                        <a:t>Special Education</a:t>
                      </a:r>
                      <a:r>
                        <a:rPr lang="en-US" sz="1000" baseline="0" dirty="0"/>
                        <a:t> Enrollment Increase from 18-19 Budget (333 to 346)</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t> 3.9%</a:t>
                      </a:r>
                    </a:p>
                  </a:txBody>
                  <a:tcPr marL="71197" marR="71197"/>
                </a:tc>
                <a:extLst>
                  <a:ext uri="{0D108BD9-81ED-4DB2-BD59-A6C34878D82A}">
                    <a16:rowId xmlns:a16="http://schemas.microsoft.com/office/drawing/2014/main" val="10003"/>
                  </a:ext>
                </a:extLst>
              </a:tr>
              <a:tr h="474785">
                <a:tc>
                  <a:txBody>
                    <a:bodyPr/>
                    <a:lstStyle/>
                    <a:p>
                      <a:r>
                        <a:rPr lang="en-US" sz="1000" dirty="0"/>
                        <a:t>Special Education Enrollment</a:t>
                      </a:r>
                      <a:r>
                        <a:rPr lang="en-US" sz="1000" baseline="0" dirty="0"/>
                        <a:t> Decrease from 18-19 Actual (356 to 346)</a:t>
                      </a:r>
                    </a:p>
                    <a:p>
                      <a:r>
                        <a:rPr lang="en-US" sz="1000" baseline="0" dirty="0"/>
                        <a:t>                 Note:  June Enrollment was 370</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t>-2.8%</a:t>
                      </a:r>
                    </a:p>
                  </a:txBody>
                  <a:tcPr marL="71197" marR="71197"/>
                </a:tc>
                <a:extLst>
                  <a:ext uri="{0D108BD9-81ED-4DB2-BD59-A6C34878D82A}">
                    <a16:rowId xmlns:a16="http://schemas.microsoft.com/office/drawing/2014/main" val="10004"/>
                  </a:ext>
                </a:extLst>
              </a:tr>
              <a:tr h="444350">
                <a:tc>
                  <a:txBody>
                    <a:bodyPr/>
                    <a:lstStyle/>
                    <a:p>
                      <a:r>
                        <a:rPr lang="en-US" sz="1000" dirty="0"/>
                        <a:t>Certificated</a:t>
                      </a:r>
                      <a:r>
                        <a:rPr lang="en-US" sz="1000" baseline="0" dirty="0"/>
                        <a:t> Staff Increase of .79 FTE </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t> .5%</a:t>
                      </a:r>
                    </a:p>
                  </a:txBody>
                  <a:tcPr marL="71197" marR="71197"/>
                </a:tc>
                <a:extLst>
                  <a:ext uri="{0D108BD9-81ED-4DB2-BD59-A6C34878D82A}">
                    <a16:rowId xmlns:a16="http://schemas.microsoft.com/office/drawing/2014/main" val="10006"/>
                  </a:ext>
                </a:extLst>
              </a:tr>
              <a:tr h="444350">
                <a:tc>
                  <a:txBody>
                    <a:bodyPr/>
                    <a:lstStyle/>
                    <a:p>
                      <a:r>
                        <a:rPr lang="en-US" sz="1000" dirty="0"/>
                        <a:t>Classified Staff Decrease of 2.82 FTE (Almost</a:t>
                      </a:r>
                      <a:r>
                        <a:rPr lang="en-US" sz="1000" baseline="0" dirty="0"/>
                        <a:t> half in KWRL Drivers)</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t> -1.6%</a:t>
                      </a:r>
                    </a:p>
                  </a:txBody>
                  <a:tcPr marL="71197" marR="71197"/>
                </a:tc>
                <a:extLst>
                  <a:ext uri="{0D108BD9-81ED-4DB2-BD59-A6C34878D82A}">
                    <a16:rowId xmlns:a16="http://schemas.microsoft.com/office/drawing/2014/main" val="10007"/>
                  </a:ext>
                </a:extLst>
              </a:tr>
              <a:tr h="851044">
                <a:tc>
                  <a:txBody>
                    <a:bodyPr/>
                    <a:lstStyle/>
                    <a:p>
                      <a:r>
                        <a:rPr lang="en-US" sz="1000" dirty="0"/>
                        <a:t>Premium Holiday – With the addition of SEBB, we will go from prepaying health premiums to post-paying.  We will pay for December benefits through November payroll and the payment to SEBB for January coverage is not due until 2/5/20.  This will result in a “premium holiday” for December.</a:t>
                      </a:r>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t>Savings of approximately $375,000</a:t>
                      </a:r>
                    </a:p>
                  </a:txBody>
                  <a:tcPr marL="71197" marR="71197"/>
                </a:tc>
                <a:extLst>
                  <a:ext uri="{0D108BD9-81ED-4DB2-BD59-A6C34878D82A}">
                    <a16:rowId xmlns:a16="http://schemas.microsoft.com/office/drawing/2014/main" val="3757889045"/>
                  </a:ext>
                </a:extLst>
              </a:tr>
              <a:tr h="657394">
                <a:tc>
                  <a:txBody>
                    <a:bodyPr/>
                    <a:lstStyle/>
                    <a:p>
                      <a:r>
                        <a:rPr lang="en-US" sz="1000" dirty="0"/>
                        <a:t>Changes made</a:t>
                      </a:r>
                      <a:r>
                        <a:rPr lang="en-US" sz="1000" baseline="0" dirty="0"/>
                        <a:t> from 18-19 Budget to ensure additional time for staff is budgeted at a level at or greater than expected expenditures for subs, extra days, classroom overages, sick/vacation buyback, etc.</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t>$150,000</a:t>
                      </a:r>
                    </a:p>
                  </a:txBody>
                  <a:tcPr marL="71197" marR="71197"/>
                </a:tc>
                <a:extLst>
                  <a:ext uri="{0D108BD9-81ED-4DB2-BD59-A6C34878D82A}">
                    <a16:rowId xmlns:a16="http://schemas.microsoft.com/office/drawing/2014/main" val="10008"/>
                  </a:ext>
                </a:extLst>
              </a:tr>
              <a:tr h="657394">
                <a:tc>
                  <a:txBody>
                    <a:bodyPr/>
                    <a:lstStyle/>
                    <a:p>
                      <a:r>
                        <a:rPr lang="en-US" sz="1000" dirty="0"/>
                        <a:t>Performed detailed analysis on health benefits and cost for Sept through Dec and then the cost of SEBB from Jan 1 through Aug 31, to ensure proper level of benefits budgeted.  Built in additional capacity.</a:t>
                      </a:r>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t>$210,000</a:t>
                      </a:r>
                    </a:p>
                  </a:txBody>
                  <a:tcPr marL="71197" marR="71197"/>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1062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normAutofit/>
          </a:bodyPr>
          <a:lstStyle/>
          <a:p>
            <a:r>
              <a:rPr lang="en-US" dirty="0"/>
              <a:t>Historical GF Revenues by Type</a:t>
            </a:r>
          </a:p>
        </p:txBody>
      </p:sp>
      <p:graphicFrame>
        <p:nvGraphicFramePr>
          <p:cNvPr id="8" name="Chart 7"/>
          <p:cNvGraphicFramePr/>
          <p:nvPr>
            <p:extLst>
              <p:ext uri="{D42A27DB-BD31-4B8C-83A1-F6EECF244321}">
                <p14:modId xmlns:p14="http://schemas.microsoft.com/office/powerpoint/2010/main" val="1617987698"/>
              </p:ext>
            </p:extLst>
          </p:nvPr>
        </p:nvGraphicFramePr>
        <p:xfrm>
          <a:off x="838200" y="1752600"/>
          <a:ext cx="73914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Fund Expenditures – 19-20 By Objects</a:t>
            </a:r>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val="254627219"/>
              </p:ext>
            </p:extLst>
          </p:nvPr>
        </p:nvGraphicFramePr>
        <p:xfrm>
          <a:off x="612648" y="19050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3675265"/>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Historical Expenditures by Object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15657202"/>
              </p:ext>
            </p:extLst>
          </p:nvPr>
        </p:nvGraphicFramePr>
        <p:xfrm>
          <a:off x="609600" y="2160588"/>
          <a:ext cx="6348413" cy="3881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Levy/Enrichment Funds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19312622"/>
              </p:ext>
            </p:extLst>
          </p:nvPr>
        </p:nvGraphicFramePr>
        <p:xfrm>
          <a:off x="533400" y="1905000"/>
          <a:ext cx="7315200" cy="4312920"/>
        </p:xfrm>
        <a:graphic>
          <a:graphicData uri="http://schemas.openxmlformats.org/drawingml/2006/table">
            <a:tbl>
              <a:tblPr firstRow="1" bandRow="1">
                <a:tableStyleId>{5C22544A-7EE6-4342-B048-85BDC9FD1C3A}</a:tableStyleId>
              </a:tblPr>
              <a:tblGrid>
                <a:gridCol w="3061043">
                  <a:extLst>
                    <a:ext uri="{9D8B030D-6E8A-4147-A177-3AD203B41FA5}">
                      <a16:colId xmlns:a16="http://schemas.microsoft.com/office/drawing/2014/main" val="20000"/>
                    </a:ext>
                  </a:extLst>
                </a:gridCol>
                <a:gridCol w="1374346">
                  <a:extLst>
                    <a:ext uri="{9D8B030D-6E8A-4147-A177-3AD203B41FA5}">
                      <a16:colId xmlns:a16="http://schemas.microsoft.com/office/drawing/2014/main" val="20001"/>
                    </a:ext>
                  </a:extLst>
                </a:gridCol>
                <a:gridCol w="1432011">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552450">
                <a:tc>
                  <a:txBody>
                    <a:bodyPr/>
                    <a:lstStyle/>
                    <a:p>
                      <a:r>
                        <a:rPr lang="en-US" baseline="0" dirty="0">
                          <a:solidFill>
                            <a:schemeClr val="bg1"/>
                          </a:solidFill>
                        </a:rPr>
                        <a:t>Expenditure Type</a:t>
                      </a:r>
                    </a:p>
                  </a:txBody>
                  <a:tcPr/>
                </a:tc>
                <a:tc>
                  <a:txBody>
                    <a:bodyPr/>
                    <a:lstStyle/>
                    <a:p>
                      <a:r>
                        <a:rPr lang="en-US" dirty="0">
                          <a:solidFill>
                            <a:schemeClr val="bg1"/>
                          </a:solidFill>
                        </a:rPr>
                        <a:t>Levy Funds</a:t>
                      </a:r>
                    </a:p>
                    <a:p>
                      <a:r>
                        <a:rPr lang="en-US" dirty="0">
                          <a:solidFill>
                            <a:schemeClr val="bg1"/>
                          </a:solidFill>
                        </a:rPr>
                        <a:t>2017-2018</a:t>
                      </a:r>
                    </a:p>
                  </a:txBody>
                  <a:tcPr/>
                </a:tc>
                <a:tc>
                  <a:txBody>
                    <a:bodyPr/>
                    <a:lstStyle/>
                    <a:p>
                      <a:r>
                        <a:rPr lang="en-US" dirty="0">
                          <a:solidFill>
                            <a:schemeClr val="bg1"/>
                          </a:solidFill>
                        </a:rPr>
                        <a:t>Enrichment Funds</a:t>
                      </a:r>
                    </a:p>
                    <a:p>
                      <a:r>
                        <a:rPr lang="en-US" dirty="0">
                          <a:solidFill>
                            <a:schemeClr val="bg1"/>
                          </a:solidFill>
                        </a:rPr>
                        <a:t>2018-2019</a:t>
                      </a:r>
                    </a:p>
                  </a:txBody>
                  <a:tcPr/>
                </a:tc>
                <a:tc>
                  <a:txBody>
                    <a:bodyPr/>
                    <a:lstStyle/>
                    <a:p>
                      <a:r>
                        <a:rPr lang="en-US" dirty="0">
                          <a:solidFill>
                            <a:schemeClr val="bg1"/>
                          </a:solidFill>
                        </a:rPr>
                        <a:t>Enrichment Funds</a:t>
                      </a:r>
                    </a:p>
                    <a:p>
                      <a:r>
                        <a:rPr lang="en-US" dirty="0">
                          <a:solidFill>
                            <a:schemeClr val="bg1"/>
                          </a:solidFill>
                        </a:rPr>
                        <a:t>2019-2020</a:t>
                      </a:r>
                    </a:p>
                  </a:txBody>
                  <a:tcPr/>
                </a:tc>
                <a:extLst>
                  <a:ext uri="{0D108BD9-81ED-4DB2-BD59-A6C34878D82A}">
                    <a16:rowId xmlns:a16="http://schemas.microsoft.com/office/drawing/2014/main" val="10000"/>
                  </a:ext>
                </a:extLst>
              </a:tr>
              <a:tr h="350520">
                <a:tc>
                  <a:txBody>
                    <a:bodyPr/>
                    <a:lstStyle/>
                    <a:p>
                      <a:r>
                        <a:rPr lang="en-US" sz="1400" dirty="0"/>
                        <a:t>Certificated</a:t>
                      </a:r>
                      <a:r>
                        <a:rPr lang="en-US" sz="1400" baseline="0" dirty="0"/>
                        <a:t> Salaries</a:t>
                      </a:r>
                    </a:p>
                  </a:txBody>
                  <a:tcPr/>
                </a:tc>
                <a:tc>
                  <a:txBody>
                    <a:bodyPr/>
                    <a:lstStyle/>
                    <a:p>
                      <a:pPr algn="ctr" fontAlgn="b"/>
                      <a:r>
                        <a:rPr lang="en-US" sz="1400" b="0" i="0" u="none" strike="noStrike" baseline="0" dirty="0">
                          <a:effectLst/>
                          <a:latin typeface="+mj-lt"/>
                        </a:rPr>
                        <a:t>$     631,610</a:t>
                      </a:r>
                    </a:p>
                  </a:txBody>
                  <a:tcPr marL="9525" marR="9525" marT="9525" marB="0" anchor="b"/>
                </a:tc>
                <a:tc>
                  <a:txBody>
                    <a:bodyPr/>
                    <a:lstStyle/>
                    <a:p>
                      <a:pPr algn="ctr" fontAlgn="b"/>
                      <a:r>
                        <a:rPr lang="en-US" sz="1400" b="0" i="0" u="none" strike="noStrike" baseline="0" dirty="0">
                          <a:effectLst/>
                          <a:latin typeface="+mj-lt"/>
                        </a:rPr>
                        <a:t>$     35,000</a:t>
                      </a:r>
                    </a:p>
                  </a:txBody>
                  <a:tcPr marL="9525" marR="9525" marT="9525" marB="0" anchor="b"/>
                </a:tc>
                <a:tc>
                  <a:txBody>
                    <a:bodyPr/>
                    <a:lstStyle/>
                    <a:p>
                      <a:pPr algn="ctr" fontAlgn="b"/>
                      <a:r>
                        <a:rPr lang="en-US" sz="1400" b="0" i="0" u="none" strike="noStrike" baseline="0" dirty="0">
                          <a:effectLst/>
                          <a:latin typeface="+mj-lt"/>
                        </a:rPr>
                        <a:t>$     35,000</a:t>
                      </a:r>
                    </a:p>
                  </a:txBody>
                  <a:tcPr marL="9525" marR="9525" marT="9525" marB="0" anchor="b"/>
                </a:tc>
                <a:extLst>
                  <a:ext uri="{0D108BD9-81ED-4DB2-BD59-A6C34878D82A}">
                    <a16:rowId xmlns:a16="http://schemas.microsoft.com/office/drawing/2014/main" val="10001"/>
                  </a:ext>
                </a:extLst>
              </a:tr>
              <a:tr h="304800">
                <a:tc>
                  <a:txBody>
                    <a:bodyPr/>
                    <a:lstStyle/>
                    <a:p>
                      <a:r>
                        <a:rPr lang="en-US" sz="1400" dirty="0"/>
                        <a:t>Classified Salaries</a:t>
                      </a:r>
                    </a:p>
                  </a:txBody>
                  <a:tcPr/>
                </a:tc>
                <a:tc>
                  <a:txBody>
                    <a:bodyPr/>
                    <a:lstStyle/>
                    <a:p>
                      <a:pPr algn="ctr" fontAlgn="b"/>
                      <a:r>
                        <a:rPr lang="en-US" sz="1400" b="0" i="0" u="none" strike="noStrike" baseline="0" dirty="0">
                          <a:effectLst/>
                          <a:latin typeface="+mj-lt"/>
                        </a:rPr>
                        <a:t>$  1,707,285</a:t>
                      </a:r>
                    </a:p>
                  </a:txBody>
                  <a:tcPr marL="9525" marR="9525" marT="9525" marB="0" anchor="b"/>
                </a:tc>
                <a:tc>
                  <a:txBody>
                    <a:bodyPr/>
                    <a:lstStyle/>
                    <a:p>
                      <a:pPr algn="ctr" fontAlgn="b"/>
                      <a:r>
                        <a:rPr lang="en-US" sz="1400" b="0" i="0" u="none" strike="noStrike" baseline="0" dirty="0">
                          <a:effectLst/>
                          <a:latin typeface="+mj-lt"/>
                        </a:rPr>
                        <a:t>$  1,572,198</a:t>
                      </a:r>
                    </a:p>
                  </a:txBody>
                  <a:tcPr marL="9525" marR="9525" marT="9525" marB="0" anchor="b"/>
                </a:tc>
                <a:tc>
                  <a:txBody>
                    <a:bodyPr/>
                    <a:lstStyle/>
                    <a:p>
                      <a:pPr algn="ctr" fontAlgn="b"/>
                      <a:r>
                        <a:rPr lang="en-US" sz="1400" b="0" i="0" u="none" strike="noStrike" baseline="0" dirty="0">
                          <a:effectLst/>
                          <a:latin typeface="+mj-lt"/>
                        </a:rPr>
                        <a:t>$  1,572,198</a:t>
                      </a:r>
                    </a:p>
                  </a:txBody>
                  <a:tcPr marL="9525" marR="9525" marT="9525" marB="0" anchor="b"/>
                </a:tc>
                <a:extLst>
                  <a:ext uri="{0D108BD9-81ED-4DB2-BD59-A6C34878D82A}">
                    <a16:rowId xmlns:a16="http://schemas.microsoft.com/office/drawing/2014/main" val="10002"/>
                  </a:ext>
                </a:extLst>
              </a:tr>
              <a:tr h="304800">
                <a:tc>
                  <a:txBody>
                    <a:bodyPr/>
                    <a:lstStyle/>
                    <a:p>
                      <a:r>
                        <a:rPr lang="en-US" sz="1400" dirty="0"/>
                        <a:t>Administrator</a:t>
                      </a:r>
                      <a:r>
                        <a:rPr lang="en-US" sz="1400" baseline="0" dirty="0"/>
                        <a:t> Salaries</a:t>
                      </a:r>
                      <a:endParaRPr lang="en-US" sz="1400" dirty="0"/>
                    </a:p>
                  </a:txBody>
                  <a:tcPr/>
                </a:tc>
                <a:tc>
                  <a:txBody>
                    <a:bodyPr/>
                    <a:lstStyle/>
                    <a:p>
                      <a:pPr algn="ctr" fontAlgn="b"/>
                      <a:r>
                        <a:rPr lang="en-US" sz="1400" b="0" i="0" u="none" strike="noStrike" baseline="0" dirty="0">
                          <a:effectLst/>
                          <a:latin typeface="+mj-lt"/>
                        </a:rPr>
                        <a:t>$     518,820</a:t>
                      </a:r>
                    </a:p>
                  </a:txBody>
                  <a:tcPr marL="9525" marR="9525" marT="9525" marB="0" anchor="b"/>
                </a:tc>
                <a:tc>
                  <a:txBody>
                    <a:bodyPr/>
                    <a:lstStyle/>
                    <a:p>
                      <a:pPr algn="ctr" fontAlgn="b"/>
                      <a:r>
                        <a:rPr lang="en-US" sz="1400" b="0" i="0" u="none" strike="noStrike" baseline="0" dirty="0">
                          <a:effectLst/>
                          <a:latin typeface="+mj-lt"/>
                        </a:rPr>
                        <a:t>$     179,260</a:t>
                      </a:r>
                    </a:p>
                  </a:txBody>
                  <a:tcPr marL="9525" marR="9525" marT="9525" marB="0" anchor="b"/>
                </a:tc>
                <a:tc>
                  <a:txBody>
                    <a:bodyPr/>
                    <a:lstStyle/>
                    <a:p>
                      <a:pPr algn="ctr" fontAlgn="b"/>
                      <a:r>
                        <a:rPr lang="en-US" sz="1400" b="0" i="0" u="none" strike="noStrike" baseline="0" dirty="0">
                          <a:effectLst/>
                          <a:latin typeface="+mj-lt"/>
                        </a:rPr>
                        <a:t>$     179,260</a:t>
                      </a:r>
                    </a:p>
                  </a:txBody>
                  <a:tcPr marL="9525" marR="9525" marT="9525" marB="0" anchor="b"/>
                </a:tc>
                <a:extLst>
                  <a:ext uri="{0D108BD9-81ED-4DB2-BD59-A6C34878D82A}">
                    <a16:rowId xmlns:a16="http://schemas.microsoft.com/office/drawing/2014/main" val="10003"/>
                  </a:ext>
                </a:extLst>
              </a:tr>
              <a:tr h="304800">
                <a:tc>
                  <a:txBody>
                    <a:bodyPr/>
                    <a:lstStyle/>
                    <a:p>
                      <a:r>
                        <a:rPr lang="en-US" sz="1400" dirty="0"/>
                        <a:t>Benefits</a:t>
                      </a:r>
                    </a:p>
                  </a:txBody>
                  <a:tcPr/>
                </a:tc>
                <a:tc>
                  <a:txBody>
                    <a:bodyPr/>
                    <a:lstStyle/>
                    <a:p>
                      <a:pPr algn="ctr" fontAlgn="b"/>
                      <a:r>
                        <a:rPr lang="en-US" sz="1400" b="0" i="0" u="none" strike="noStrike" baseline="0" dirty="0">
                          <a:effectLst/>
                          <a:latin typeface="+mj-lt"/>
                        </a:rPr>
                        <a:t>$  1,204,670</a:t>
                      </a:r>
                    </a:p>
                  </a:txBody>
                  <a:tcPr marL="9525" marR="9525" marT="9525" marB="0" anchor="b"/>
                </a:tc>
                <a:tc>
                  <a:txBody>
                    <a:bodyPr/>
                    <a:lstStyle/>
                    <a:p>
                      <a:pPr algn="ctr" fontAlgn="b"/>
                      <a:r>
                        <a:rPr lang="en-US" sz="1400" b="0" i="0" u="none" strike="noStrike" baseline="0" dirty="0">
                          <a:effectLst/>
                          <a:latin typeface="+mj-lt"/>
                        </a:rPr>
                        <a:t>$  1,096,063</a:t>
                      </a:r>
                    </a:p>
                  </a:txBody>
                  <a:tcPr marL="9525" marR="9525" marT="9525" marB="0" anchor="b"/>
                </a:tc>
                <a:tc>
                  <a:txBody>
                    <a:bodyPr/>
                    <a:lstStyle/>
                    <a:p>
                      <a:pPr algn="ctr" fontAlgn="b"/>
                      <a:r>
                        <a:rPr lang="en-US" sz="1400" b="0" i="0" u="none" strike="noStrike" baseline="0" dirty="0">
                          <a:effectLst/>
                          <a:latin typeface="+mj-lt"/>
                        </a:rPr>
                        <a:t>$  1,096,063</a:t>
                      </a:r>
                    </a:p>
                  </a:txBody>
                  <a:tcPr marL="9525" marR="9525" marT="9525" marB="0" anchor="b"/>
                </a:tc>
                <a:extLst>
                  <a:ext uri="{0D108BD9-81ED-4DB2-BD59-A6C34878D82A}">
                    <a16:rowId xmlns:a16="http://schemas.microsoft.com/office/drawing/2014/main" val="10004"/>
                  </a:ext>
                </a:extLst>
              </a:tr>
              <a:tr h="304800">
                <a:tc>
                  <a:txBody>
                    <a:bodyPr/>
                    <a:lstStyle/>
                    <a:p>
                      <a:r>
                        <a:rPr lang="en-US" sz="1400" dirty="0"/>
                        <a:t>MSOCS (Mat’s/Supplies/</a:t>
                      </a:r>
                      <a:r>
                        <a:rPr lang="en-US" sz="1400" dirty="0" err="1"/>
                        <a:t>Oper</a:t>
                      </a:r>
                      <a:r>
                        <a:rPr lang="en-US" sz="1400" baseline="0" dirty="0"/>
                        <a:t> Costs)</a:t>
                      </a:r>
                      <a:endParaRPr lang="en-US" sz="1400" dirty="0"/>
                    </a:p>
                  </a:txBody>
                  <a:tcPr/>
                </a:tc>
                <a:tc>
                  <a:txBody>
                    <a:bodyPr/>
                    <a:lstStyle/>
                    <a:p>
                      <a:pPr algn="ctr" fontAlgn="b"/>
                      <a:r>
                        <a:rPr lang="en-US" sz="1400" b="0" i="0" u="none" strike="noStrike" baseline="0" dirty="0">
                          <a:effectLst/>
                          <a:latin typeface="+mj-lt"/>
                        </a:rPr>
                        <a:t>$     199,399</a:t>
                      </a:r>
                    </a:p>
                  </a:txBody>
                  <a:tcPr marL="9525" marR="9525" marT="9525" marB="0" anchor="b"/>
                </a:tc>
                <a:tc>
                  <a:txBody>
                    <a:bodyPr/>
                    <a:lstStyle/>
                    <a:p>
                      <a:pPr algn="ctr" fontAlgn="b"/>
                      <a:r>
                        <a:rPr lang="en-US" sz="1400" b="0" i="0" u="none" strike="noStrike" baseline="0" dirty="0">
                          <a:effectLst/>
                          <a:latin typeface="+mj-lt"/>
                        </a:rPr>
                        <a:t>$     382,984</a:t>
                      </a:r>
                    </a:p>
                  </a:txBody>
                  <a:tcPr marL="9525" marR="9525" marT="9525" marB="0" anchor="b"/>
                </a:tc>
                <a:tc>
                  <a:txBody>
                    <a:bodyPr/>
                    <a:lstStyle/>
                    <a:p>
                      <a:pPr algn="ctr" fontAlgn="b"/>
                      <a:r>
                        <a:rPr lang="en-US" sz="1400" b="0" i="0" u="none" strike="noStrike" baseline="0" dirty="0">
                          <a:effectLst/>
                          <a:latin typeface="+mj-lt"/>
                        </a:rPr>
                        <a:t>$     382,984</a:t>
                      </a:r>
                    </a:p>
                  </a:txBody>
                  <a:tcPr marL="9525" marR="9525" marT="9525" marB="0" anchor="b"/>
                </a:tc>
                <a:extLst>
                  <a:ext uri="{0D108BD9-81ED-4DB2-BD59-A6C34878D82A}">
                    <a16:rowId xmlns:a16="http://schemas.microsoft.com/office/drawing/2014/main" val="10005"/>
                  </a:ext>
                </a:extLst>
              </a:tr>
              <a:tr h="304800">
                <a:tc>
                  <a:txBody>
                    <a:bodyPr/>
                    <a:lstStyle/>
                    <a:p>
                      <a:r>
                        <a:rPr lang="en-US" sz="1400" dirty="0"/>
                        <a:t>Extracurricular</a:t>
                      </a:r>
                    </a:p>
                  </a:txBody>
                  <a:tcPr/>
                </a:tc>
                <a:tc>
                  <a:txBody>
                    <a:bodyPr/>
                    <a:lstStyle/>
                    <a:p>
                      <a:pPr algn="ctr"/>
                      <a:r>
                        <a:rPr lang="en-US" sz="1400" dirty="0">
                          <a:latin typeface="+mj-lt"/>
                        </a:rPr>
                        <a:t>$     521,355</a:t>
                      </a:r>
                    </a:p>
                  </a:txBody>
                  <a:tcPr/>
                </a:tc>
                <a:tc>
                  <a:txBody>
                    <a:bodyPr/>
                    <a:lstStyle/>
                    <a:p>
                      <a:pPr algn="ctr"/>
                      <a:r>
                        <a:rPr lang="en-US" sz="1400" dirty="0">
                          <a:latin typeface="+mj-lt"/>
                        </a:rPr>
                        <a:t>$     591,012</a:t>
                      </a:r>
                    </a:p>
                  </a:txBody>
                  <a:tcPr/>
                </a:tc>
                <a:tc>
                  <a:txBody>
                    <a:bodyPr/>
                    <a:lstStyle/>
                    <a:p>
                      <a:pPr algn="ctr"/>
                      <a:r>
                        <a:rPr lang="en-US" sz="1400" dirty="0">
                          <a:latin typeface="+mj-lt"/>
                        </a:rPr>
                        <a:t>$     591,012</a:t>
                      </a:r>
                    </a:p>
                  </a:txBody>
                  <a:tcPr/>
                </a:tc>
                <a:extLst>
                  <a:ext uri="{0D108BD9-81ED-4DB2-BD59-A6C34878D82A}">
                    <a16:rowId xmlns:a16="http://schemas.microsoft.com/office/drawing/2014/main" val="10006"/>
                  </a:ext>
                </a:extLst>
              </a:tr>
              <a:tr h="304800">
                <a:tc>
                  <a:txBody>
                    <a:bodyPr/>
                    <a:lstStyle/>
                    <a:p>
                      <a:r>
                        <a:rPr lang="en-US" sz="1400" dirty="0"/>
                        <a:t>Special Education</a:t>
                      </a:r>
                    </a:p>
                  </a:txBody>
                  <a:tcPr/>
                </a:tc>
                <a:tc>
                  <a:txBody>
                    <a:bodyPr/>
                    <a:lstStyle/>
                    <a:p>
                      <a:pPr algn="ctr"/>
                      <a:r>
                        <a:rPr lang="en-US" sz="1400" dirty="0">
                          <a:latin typeface="+mj-lt"/>
                        </a:rPr>
                        <a:t>$     752,925</a:t>
                      </a:r>
                    </a:p>
                  </a:txBody>
                  <a:tcPr/>
                </a:tc>
                <a:tc>
                  <a:txBody>
                    <a:bodyPr/>
                    <a:lstStyle/>
                    <a:p>
                      <a:pPr algn="ctr"/>
                      <a:r>
                        <a:rPr lang="en-US" sz="1400" dirty="0">
                          <a:latin typeface="+mj-lt"/>
                        </a:rPr>
                        <a:t>$     587,169</a:t>
                      </a:r>
                    </a:p>
                  </a:txBody>
                  <a:tcPr/>
                </a:tc>
                <a:tc>
                  <a:txBody>
                    <a:bodyPr/>
                    <a:lstStyle/>
                    <a:p>
                      <a:pPr algn="ctr"/>
                      <a:r>
                        <a:rPr lang="en-US" sz="1400" dirty="0">
                          <a:latin typeface="+mj-lt"/>
                        </a:rPr>
                        <a:t>$     587,169</a:t>
                      </a:r>
                    </a:p>
                  </a:txBody>
                  <a:tcPr/>
                </a:tc>
                <a:extLst>
                  <a:ext uri="{0D108BD9-81ED-4DB2-BD59-A6C34878D82A}">
                    <a16:rowId xmlns:a16="http://schemas.microsoft.com/office/drawing/2014/main" val="10007"/>
                  </a:ext>
                </a:extLst>
              </a:tr>
              <a:tr h="304800">
                <a:tc>
                  <a:txBody>
                    <a:bodyPr/>
                    <a:lstStyle/>
                    <a:p>
                      <a:r>
                        <a:rPr lang="en-US" sz="1400" dirty="0"/>
                        <a:t>Food Service Program</a:t>
                      </a:r>
                    </a:p>
                  </a:txBody>
                  <a:tcPr/>
                </a:tc>
                <a:tc>
                  <a:txBody>
                    <a:bodyPr/>
                    <a:lstStyle/>
                    <a:p>
                      <a:pPr algn="ctr"/>
                      <a:r>
                        <a:rPr lang="en-US" sz="1400" dirty="0">
                          <a:latin typeface="+mj-lt"/>
                        </a:rPr>
                        <a:t>$     135,750</a:t>
                      </a:r>
                    </a:p>
                  </a:txBody>
                  <a:tcPr/>
                </a:tc>
                <a:tc>
                  <a:txBody>
                    <a:bodyPr/>
                    <a:lstStyle/>
                    <a:p>
                      <a:pPr algn="ctr"/>
                      <a:r>
                        <a:rPr lang="en-US" sz="1400" dirty="0">
                          <a:latin typeface="+mj-lt"/>
                        </a:rPr>
                        <a:t>$     203,897</a:t>
                      </a:r>
                    </a:p>
                  </a:txBody>
                  <a:tcPr/>
                </a:tc>
                <a:tc>
                  <a:txBody>
                    <a:bodyPr/>
                    <a:lstStyle/>
                    <a:p>
                      <a:pPr algn="ctr"/>
                      <a:r>
                        <a:rPr lang="en-US" sz="1400" dirty="0">
                          <a:latin typeface="+mj-lt"/>
                        </a:rPr>
                        <a:t>$     203,897</a:t>
                      </a:r>
                    </a:p>
                  </a:txBody>
                  <a:tcPr/>
                </a:tc>
                <a:extLst>
                  <a:ext uri="{0D108BD9-81ED-4DB2-BD59-A6C34878D82A}">
                    <a16:rowId xmlns:a16="http://schemas.microsoft.com/office/drawing/2014/main" val="10008"/>
                  </a:ext>
                </a:extLst>
              </a:tr>
              <a:tr h="304800">
                <a:tc>
                  <a:txBody>
                    <a:bodyPr/>
                    <a:lstStyle/>
                    <a:p>
                      <a:r>
                        <a:rPr lang="en-US" sz="1400" dirty="0"/>
                        <a:t>Family</a:t>
                      </a:r>
                      <a:r>
                        <a:rPr lang="en-US" sz="1400" baseline="0" dirty="0"/>
                        <a:t> Resource Coordinator</a:t>
                      </a:r>
                      <a:endParaRPr lang="en-US" sz="1400" dirty="0"/>
                    </a:p>
                  </a:txBody>
                  <a:tcPr/>
                </a:tc>
                <a:tc>
                  <a:txBody>
                    <a:bodyPr/>
                    <a:lstStyle/>
                    <a:p>
                      <a:pPr algn="ctr"/>
                      <a:r>
                        <a:rPr lang="en-US" sz="1400" dirty="0">
                          <a:latin typeface="+mj-lt"/>
                        </a:rPr>
                        <a:t>$       52,900</a:t>
                      </a:r>
                    </a:p>
                  </a:txBody>
                  <a:tcPr/>
                </a:tc>
                <a:tc>
                  <a:txBody>
                    <a:bodyPr/>
                    <a:lstStyle/>
                    <a:p>
                      <a:pPr algn="ctr"/>
                      <a:r>
                        <a:rPr lang="en-US" sz="1400" dirty="0">
                          <a:latin typeface="+mj-lt"/>
                        </a:rPr>
                        <a:t>$       40,000</a:t>
                      </a:r>
                    </a:p>
                  </a:txBody>
                  <a:tcPr/>
                </a:tc>
                <a:tc>
                  <a:txBody>
                    <a:bodyPr/>
                    <a:lstStyle/>
                    <a:p>
                      <a:pPr algn="ctr"/>
                      <a:r>
                        <a:rPr lang="en-US" sz="1400" dirty="0">
                          <a:latin typeface="+mj-lt"/>
                        </a:rPr>
                        <a:t>$       40,000</a:t>
                      </a:r>
                    </a:p>
                  </a:txBody>
                  <a:tcPr/>
                </a:tc>
                <a:extLst>
                  <a:ext uri="{0D108BD9-81ED-4DB2-BD59-A6C34878D82A}">
                    <a16:rowId xmlns:a16="http://schemas.microsoft.com/office/drawing/2014/main" val="10009"/>
                  </a:ext>
                </a:extLst>
              </a:tr>
              <a:tr h="304800">
                <a:tc>
                  <a:txBody>
                    <a:bodyPr/>
                    <a:lstStyle/>
                    <a:p>
                      <a:r>
                        <a:rPr lang="en-US" sz="1400" dirty="0"/>
                        <a:t>To/From Transportation</a:t>
                      </a:r>
                    </a:p>
                  </a:txBody>
                  <a:tcPr/>
                </a:tc>
                <a:tc>
                  <a:txBody>
                    <a:bodyPr/>
                    <a:lstStyle/>
                    <a:p>
                      <a:pPr algn="ctr"/>
                      <a:r>
                        <a:rPr lang="en-US" sz="1400" dirty="0">
                          <a:latin typeface="+mj-lt"/>
                        </a:rPr>
                        <a:t>$     173,850</a:t>
                      </a:r>
                    </a:p>
                  </a:txBody>
                  <a:tcPr/>
                </a:tc>
                <a:tc>
                  <a:txBody>
                    <a:bodyPr/>
                    <a:lstStyle/>
                    <a:p>
                      <a:pPr algn="ctr"/>
                      <a:r>
                        <a:rPr lang="en-US" sz="1400" dirty="0">
                          <a:latin typeface="+mj-lt"/>
                        </a:rPr>
                        <a:t>$     189,858</a:t>
                      </a:r>
                    </a:p>
                  </a:txBody>
                  <a:tcPr/>
                </a:tc>
                <a:tc>
                  <a:txBody>
                    <a:bodyPr/>
                    <a:lstStyle/>
                    <a:p>
                      <a:pPr algn="ctr"/>
                      <a:r>
                        <a:rPr lang="en-US" sz="1400" dirty="0">
                          <a:latin typeface="+mj-lt"/>
                        </a:rPr>
                        <a:t>$     189,858</a:t>
                      </a:r>
                    </a:p>
                  </a:txBody>
                  <a:tcPr/>
                </a:tc>
                <a:extLst>
                  <a:ext uri="{0D108BD9-81ED-4DB2-BD59-A6C34878D82A}">
                    <a16:rowId xmlns:a16="http://schemas.microsoft.com/office/drawing/2014/main" val="10010"/>
                  </a:ext>
                </a:extLst>
              </a:tr>
              <a:tr h="304800">
                <a:tc>
                  <a:txBody>
                    <a:bodyPr/>
                    <a:lstStyle/>
                    <a:p>
                      <a:r>
                        <a:rPr lang="en-US" sz="1400" dirty="0"/>
                        <a:t>KWRL</a:t>
                      </a:r>
                      <a:r>
                        <a:rPr lang="en-US" sz="1400" baseline="0" dirty="0"/>
                        <a:t> Bus Purchase/Capital </a:t>
                      </a:r>
                      <a:r>
                        <a:rPr lang="en-US" sz="1400" baseline="0" dirty="0" err="1"/>
                        <a:t>Alloc</a:t>
                      </a:r>
                      <a:endParaRPr lang="en-US" sz="1400" dirty="0"/>
                    </a:p>
                  </a:txBody>
                  <a:tcPr/>
                </a:tc>
                <a:tc>
                  <a:txBody>
                    <a:bodyPr/>
                    <a:lstStyle/>
                    <a:p>
                      <a:pPr algn="ctr"/>
                      <a:r>
                        <a:rPr lang="en-US" sz="1400" dirty="0">
                          <a:latin typeface="+mj-lt"/>
                        </a:rPr>
                        <a:t>$      102,880      </a:t>
                      </a:r>
                    </a:p>
                  </a:txBody>
                  <a:tcPr/>
                </a:tc>
                <a:tc>
                  <a:txBody>
                    <a:bodyPr/>
                    <a:lstStyle/>
                    <a:p>
                      <a:pPr algn="ctr"/>
                      <a:r>
                        <a:rPr lang="en-US" sz="1400" dirty="0">
                          <a:latin typeface="+mj-lt"/>
                        </a:rPr>
                        <a:t>$      165,375      </a:t>
                      </a:r>
                    </a:p>
                  </a:txBody>
                  <a:tcPr/>
                </a:tc>
                <a:tc>
                  <a:txBody>
                    <a:bodyPr/>
                    <a:lstStyle/>
                    <a:p>
                      <a:pPr algn="ctr"/>
                      <a:r>
                        <a:rPr lang="en-US" sz="1400" dirty="0">
                          <a:latin typeface="+mj-lt"/>
                        </a:rPr>
                        <a:t>$      165,375      </a:t>
                      </a:r>
                    </a:p>
                  </a:txBody>
                  <a:tcPr/>
                </a:tc>
                <a:extLst>
                  <a:ext uri="{0D108BD9-81ED-4DB2-BD59-A6C34878D82A}">
                    <a16:rowId xmlns:a16="http://schemas.microsoft.com/office/drawing/2014/main" val="10011"/>
                  </a:ext>
                </a:extLst>
              </a:tr>
            </a:tbl>
          </a:graphicData>
        </a:graphic>
      </p:graphicFrame>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599" y="609601"/>
            <a:ext cx="6347713" cy="609600"/>
          </a:xfrm>
        </p:spPr>
        <p:txBody>
          <a:bodyPr>
            <a:normAutofit fontScale="90000"/>
          </a:bodyPr>
          <a:lstStyle/>
          <a:p>
            <a:r>
              <a:rPr lang="en-US" dirty="0"/>
              <a:t>Transportation &amp; Food Service </a:t>
            </a:r>
          </a:p>
        </p:txBody>
      </p:sp>
      <p:sp>
        <p:nvSpPr>
          <p:cNvPr id="5" name="Text Placeholder 4"/>
          <p:cNvSpPr>
            <a:spLocks noGrp="1"/>
          </p:cNvSpPr>
          <p:nvPr>
            <p:ph type="body" idx="1"/>
          </p:nvPr>
        </p:nvSpPr>
        <p:spPr>
          <a:xfrm>
            <a:off x="381000" y="1219201"/>
            <a:ext cx="4040188" cy="487999"/>
          </a:xfrm>
        </p:spPr>
        <p:style>
          <a:lnRef idx="1">
            <a:schemeClr val="dk1"/>
          </a:lnRef>
          <a:fillRef idx="2">
            <a:schemeClr val="dk1"/>
          </a:fillRef>
          <a:effectRef idx="1">
            <a:schemeClr val="dk1"/>
          </a:effectRef>
          <a:fontRef idx="minor">
            <a:schemeClr val="dk1"/>
          </a:fontRef>
        </p:style>
        <p:txBody>
          <a:bodyPr/>
          <a:lstStyle/>
          <a:p>
            <a:r>
              <a:rPr lang="en-US" sz="2000" dirty="0">
                <a:solidFill>
                  <a:schemeClr val="bg1"/>
                </a:solidFill>
              </a:rPr>
              <a:t>Transportation Revenues/Expend</a:t>
            </a:r>
            <a:endParaRPr lang="en-US" sz="2000"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251357278"/>
              </p:ext>
            </p:extLst>
          </p:nvPr>
        </p:nvGraphicFramePr>
        <p:xfrm>
          <a:off x="609599" y="1905000"/>
          <a:ext cx="3090863" cy="373379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p:cNvSpPr>
            <a:spLocks noGrp="1"/>
          </p:cNvSpPr>
          <p:nvPr>
            <p:ph type="body" sz="quarter" idx="3"/>
          </p:nvPr>
        </p:nvSpPr>
        <p:spPr>
          <a:xfrm>
            <a:off x="4800600" y="1219201"/>
            <a:ext cx="3886200" cy="487999"/>
          </a:xfrm>
        </p:spPr>
        <p:style>
          <a:lnRef idx="1">
            <a:schemeClr val="dk1"/>
          </a:lnRef>
          <a:fillRef idx="2">
            <a:schemeClr val="dk1"/>
          </a:fillRef>
          <a:effectRef idx="1">
            <a:schemeClr val="dk1"/>
          </a:effectRef>
          <a:fontRef idx="minor">
            <a:schemeClr val="dk1"/>
          </a:fontRef>
        </p:style>
        <p:txBody>
          <a:bodyPr/>
          <a:lstStyle/>
          <a:p>
            <a:r>
              <a:rPr lang="en-US" sz="2000" dirty="0">
                <a:solidFill>
                  <a:schemeClr val="bg1"/>
                </a:solidFill>
              </a:rPr>
              <a:t>Food Service Revenues/Expend</a:t>
            </a:r>
          </a:p>
        </p:txBody>
      </p:sp>
      <p:graphicFrame>
        <p:nvGraphicFramePr>
          <p:cNvPr id="16" name="Content Placeholder 15"/>
          <p:cNvGraphicFramePr>
            <a:graphicFrameLocks noGrp="1"/>
          </p:cNvGraphicFramePr>
          <p:nvPr>
            <p:ph sz="quarter" idx="4"/>
            <p:extLst>
              <p:ext uri="{D42A27DB-BD31-4B8C-83A1-F6EECF244321}">
                <p14:modId xmlns:p14="http://schemas.microsoft.com/office/powerpoint/2010/main" val="2376574369"/>
              </p:ext>
            </p:extLst>
          </p:nvPr>
        </p:nvGraphicFramePr>
        <p:xfrm>
          <a:off x="5198268" y="1905002"/>
          <a:ext cx="3090863" cy="373379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EFBAD171-83F0-4679-A814-2A2DCB13CEE5}"/>
              </a:ext>
            </a:extLst>
          </p:cNvPr>
          <p:cNvSpPr txBox="1"/>
          <p:nvPr/>
        </p:nvSpPr>
        <p:spPr>
          <a:xfrm>
            <a:off x="609599" y="5715000"/>
            <a:ext cx="3090863" cy="938719"/>
          </a:xfrm>
          <a:prstGeom prst="rect">
            <a:avLst/>
          </a:prstGeom>
          <a:noFill/>
        </p:spPr>
        <p:txBody>
          <a:bodyPr wrap="square" rtlCol="0">
            <a:spAutoFit/>
          </a:bodyPr>
          <a:lstStyle/>
          <a:p>
            <a:r>
              <a:rPr lang="en-US" sz="1100" dirty="0"/>
              <a:t>Revenues only include the state-funded revenues.  We also receive payments from the other districts.  Woodland’s portion of KWRL for 19-20 is $181,101 plus $122,238 for bus purchases</a:t>
            </a:r>
          </a:p>
        </p:txBody>
      </p:sp>
      <p:sp>
        <p:nvSpPr>
          <p:cNvPr id="8" name="TextBox 7">
            <a:extLst>
              <a:ext uri="{FF2B5EF4-FFF2-40B4-BE49-F238E27FC236}">
                <a16:creationId xmlns:a16="http://schemas.microsoft.com/office/drawing/2014/main" id="{2749500C-7181-4CD1-8C79-ADCAF2D17C0B}"/>
              </a:ext>
            </a:extLst>
          </p:cNvPr>
          <p:cNvSpPr txBox="1"/>
          <p:nvPr/>
        </p:nvSpPr>
        <p:spPr>
          <a:xfrm>
            <a:off x="5198268" y="5867400"/>
            <a:ext cx="3090863" cy="769441"/>
          </a:xfrm>
          <a:prstGeom prst="rect">
            <a:avLst/>
          </a:prstGeom>
          <a:noFill/>
        </p:spPr>
        <p:txBody>
          <a:bodyPr wrap="square" rtlCol="0">
            <a:spAutoFit/>
          </a:bodyPr>
          <a:lstStyle/>
          <a:p>
            <a:r>
              <a:rPr lang="en-US" sz="1100" dirty="0"/>
              <a:t>19-20 Food Service cost is approximately $225,000 in comparison with the previous year cost of $187,000.  Increase in salaries and benefits are the reason for the increase.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12208</TotalTime>
  <Words>1611</Words>
  <Application>Microsoft Office PowerPoint</Application>
  <PresentationFormat>On-screen Show (4:3)</PresentationFormat>
  <Paragraphs>374</Paragraphs>
  <Slides>18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Geneva</vt:lpstr>
      <vt:lpstr>Trebuchet MS</vt:lpstr>
      <vt:lpstr>Wingdings 3</vt:lpstr>
      <vt:lpstr>Facet</vt:lpstr>
      <vt:lpstr>Woodland School District 2019-2020 BUDGET Summary</vt:lpstr>
      <vt:lpstr>Historical Fund Balance Summary</vt:lpstr>
      <vt:lpstr>2019-20 Budget Highlights</vt:lpstr>
      <vt:lpstr>2018-19 Budget Highlights - Continued</vt:lpstr>
      <vt:lpstr>Historical GF Revenues by Type</vt:lpstr>
      <vt:lpstr>General Fund Expenditures – 19-20 By Objects</vt:lpstr>
      <vt:lpstr>Historical Expenditures by Object</vt:lpstr>
      <vt:lpstr>Uses of Levy/Enrichment Funds</vt:lpstr>
      <vt:lpstr>Transportation &amp; Food Service </vt:lpstr>
      <vt:lpstr>Before and After School Care</vt:lpstr>
      <vt:lpstr>Enrollment History – Budget to Actual</vt:lpstr>
      <vt:lpstr>Certificated Staff</vt:lpstr>
      <vt:lpstr>Classified Staff</vt:lpstr>
      <vt:lpstr>Other Funds</vt:lpstr>
      <vt:lpstr>CCAPITAL PROJECTS FUND</vt:lpstr>
      <vt:lpstr>DEBT SERVICE FUND</vt:lpstr>
      <vt:lpstr>ASB FUND</vt:lpstr>
      <vt:lpstr>TRANSPORTATION VEHICLE FUND</vt:lpstr>
    </vt:vector>
  </TitlesOfParts>
  <Company>Camas School District #117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Woodland SD 19-20 Budget Presentation</dc:title>
  <dc:creator>donna.gregg</dc:creator>
  <cp:lastModifiedBy>Brown, Stacy</cp:lastModifiedBy>
  <cp:revision>647</cp:revision>
  <cp:lastPrinted>2017-08-14T23:58:02Z</cp:lastPrinted>
  <dcterms:created xsi:type="dcterms:W3CDTF">2010-10-18T22:51:52Z</dcterms:created>
  <dcterms:modified xsi:type="dcterms:W3CDTF">2019-08-08T23:43:55Z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